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4357" r:id="rId1"/>
  </p:sldMasterIdLst>
  <p:notesMasterIdLst>
    <p:notesMasterId r:id="rId34"/>
  </p:notesMasterIdLst>
  <p:sldIdLst>
    <p:sldId id="256" r:id="rId2"/>
    <p:sldId id="257" r:id="rId3"/>
    <p:sldId id="258" r:id="rId4"/>
    <p:sldId id="259" r:id="rId5"/>
    <p:sldId id="284" r:id="rId6"/>
    <p:sldId id="285" r:id="rId7"/>
    <p:sldId id="286" r:id="rId8"/>
    <p:sldId id="287" r:id="rId9"/>
    <p:sldId id="288" r:id="rId10"/>
    <p:sldId id="260" r:id="rId11"/>
    <p:sldId id="289" r:id="rId12"/>
    <p:sldId id="290"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81" r:id="rId26"/>
    <p:sldId id="292" r:id="rId27"/>
    <p:sldId id="291" r:id="rId28"/>
    <p:sldId id="278" r:id="rId29"/>
    <p:sldId id="279" r:id="rId30"/>
    <p:sldId id="280" r:id="rId31"/>
    <p:sldId id="282" r:id="rId32"/>
    <p:sldId id="283" r:id="rId33"/>
  </p:sldIdLst>
  <p:sldSz cx="9144000" cy="5143500" type="screen16x9"/>
  <p:notesSz cx="6858000" cy="9144000"/>
  <p:embeddedFontLst>
    <p:embeddedFont>
      <p:font typeface="Agency FB" panose="020B0503020202020204" pitchFamily="34" charset="0"/>
      <p:regular r:id="rId35"/>
      <p:bold r:id="rId36"/>
    </p:embeddedFont>
    <p:embeddedFont>
      <p:font typeface="Amasis MT Pro Black" panose="02040A04050005020304" pitchFamily="18" charset="0"/>
      <p:bold r:id="rId37"/>
      <p:boldItalic r:id="rId38"/>
    </p:embeddedFont>
    <p:embeddedFont>
      <p:font typeface="Bahnschrift SemiBold Condensed" panose="020B0502040204020203" pitchFamily="34" charset="0"/>
      <p:bold r:id="rId39"/>
    </p:embeddedFont>
    <p:embeddedFont>
      <p:font typeface="Century Gothic" panose="020B0502020202020204" pitchFamily="34" charset="0"/>
      <p:regular r:id="rId40"/>
      <p:bold r:id="rId41"/>
      <p:italic r:id="rId42"/>
      <p:boldItalic r:id="rId43"/>
    </p:embeddedFont>
    <p:embeddedFont>
      <p:font typeface="Source Sans Pro" panose="020B0503030403020204" pitchFamily="34" charset="0"/>
      <p:regular r:id="rId44"/>
      <p:bold r:id="rId45"/>
      <p:italic r:id="rId46"/>
      <p:boldItalic r:id="rId47"/>
    </p:embeddedFont>
    <p:embeddedFont>
      <p:font typeface="Source Sans Pro SemiBold" panose="020B0603030403020204" pitchFamily="34" charset="0"/>
      <p:regular r:id="rId48"/>
      <p:bold r:id="rId49"/>
      <p:italic r:id="rId50"/>
      <p:boldItalic r:id="rId51"/>
    </p:embeddedFont>
    <p:embeddedFont>
      <p:font typeface="Wingdings 3" panose="05040102010807070707" pitchFamily="18" charset="2"/>
      <p:regular r:id="rId52"/>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DE3EA"/>
    <a:srgbClr val="9D5315"/>
    <a:srgbClr val="FABECF"/>
    <a:srgbClr val="C9A6E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3" d="100"/>
          <a:sy n="103" d="100"/>
        </p:scale>
        <p:origin x="874" y="77"/>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5.fntdata"/><Relationship Id="rId21" Type="http://schemas.openxmlformats.org/officeDocument/2006/relationships/slide" Target="slides/slide20.xml"/><Relationship Id="rId34" Type="http://schemas.openxmlformats.org/officeDocument/2006/relationships/notesMaster" Target="notesMasters/notesMaster1.xml"/><Relationship Id="rId42" Type="http://schemas.openxmlformats.org/officeDocument/2006/relationships/font" Target="fonts/font8.fntdata"/><Relationship Id="rId47" Type="http://schemas.openxmlformats.org/officeDocument/2006/relationships/font" Target="fonts/font13.fntdata"/><Relationship Id="rId50" Type="http://schemas.openxmlformats.org/officeDocument/2006/relationships/font" Target="fonts/font16.fntdata"/><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font" Target="fonts/font11.fntdata"/><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0.fntdata"/><Relationship Id="rId52" Type="http://schemas.openxmlformats.org/officeDocument/2006/relationships/font" Target="fonts/font1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1.fntdata"/><Relationship Id="rId43" Type="http://schemas.openxmlformats.org/officeDocument/2006/relationships/font" Target="fonts/font9.fntdata"/><Relationship Id="rId48" Type="http://schemas.openxmlformats.org/officeDocument/2006/relationships/font" Target="fonts/font14.fntdata"/><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17.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4.fntdata"/><Relationship Id="rId46" Type="http://schemas.openxmlformats.org/officeDocument/2006/relationships/font" Target="fonts/font12.fntdata"/><Relationship Id="rId20" Type="http://schemas.openxmlformats.org/officeDocument/2006/relationships/slide" Target="slides/slide19.xml"/><Relationship Id="rId41" Type="http://schemas.openxmlformats.org/officeDocument/2006/relationships/font" Target="fonts/font7.fntdata"/><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2.fntdata"/><Relationship Id="rId49" Type="http://schemas.openxmlformats.org/officeDocument/2006/relationships/font" Target="fonts/font1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1644ef15d69_0_40: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20" name="Google Shape;120;g1644ef15d69_0_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1644ef15d69_0_16: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3" name="Google Shape;153;g1644ef15d69_0_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1644ef15d69_0_16: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3" name="Google Shape;153;g1644ef15d69_0_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435113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1644ef15d69_0_16: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3" name="Google Shape;153;g1644ef15d69_0_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698066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1644ef15d69_0_32: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1" name="Google Shape;171;g1644ef15d69_0_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469180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1644ef15d69_0_32: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1" name="Google Shape;171;g1644ef15d69_0_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333076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1644ef15d69_0_32: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1" name="Google Shape;171;g1644ef15d69_0_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300071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1644ef15d69_0_32: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1" name="Google Shape;171;g1644ef15d69_0_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054190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1644ef15d69_0_32: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1" name="Google Shape;171;g1644ef15d69_0_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3427279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1644ef15d69_0_32: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1" name="Google Shape;171;g1644ef15d69_0_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358974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1644ef15d69_0_32: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1" name="Google Shape;171;g1644ef15d69_0_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837727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1476cf7eb09_0_263: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26" name="Google Shape;126;g1476cf7eb09_0_26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1644ef15d69_0_32: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1" name="Google Shape;171;g1644ef15d69_0_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9794885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1644ef15d69_0_32: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1" name="Google Shape;171;g1644ef15d69_0_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359558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1644ef15d69_0_32: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1" name="Google Shape;171;g1644ef15d69_0_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6298740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1644ef15d69_0_32: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1" name="Google Shape;171;g1644ef15d69_0_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7302666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1644ef15d69_0_32: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1" name="Google Shape;171;g1644ef15d69_0_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1612511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1644ef15d69_0_32: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1" name="Google Shape;171;g1644ef15d69_0_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7916471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1644ef15d69_0_32: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1" name="Google Shape;171;g1644ef15d69_0_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4471411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1644ef15d69_0_32: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1" name="Google Shape;171;g1644ef15d69_0_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7449894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1644ef15d69_0_32: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1" name="Google Shape;171;g1644ef15d69_0_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6206693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1644ef15d69_0_32: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1" name="Google Shape;171;g1644ef15d69_0_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943249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1644ef15d69_0_0: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5" name="Google Shape;135;g1644ef15d69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1644ef15d69_0_8: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4" name="Google Shape;144;g1644ef15d69_0_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1644ef15d69_0_8: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4" name="Google Shape;144;g1644ef15d69_0_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115883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1644ef15d69_0_8: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4" name="Google Shape;144;g1644ef15d69_0_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574881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1644ef15d69_0_8: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4" name="Google Shape;144;g1644ef15d69_0_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437713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1644ef15d69_0_8: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4" name="Google Shape;144;g1644ef15d69_0_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091350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1644ef15d69_0_8: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4" name="Google Shape;144;g1644ef15d69_0_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0253889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9144000" cy="51435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866216" y="1574800"/>
            <a:ext cx="6619244" cy="2008236"/>
          </a:xfrm>
        </p:spPr>
        <p:txBody>
          <a:bodyPr anchor="b"/>
          <a:lstStyle>
            <a:lvl1pPr>
              <a:defRPr sz="4050"/>
            </a:lvl1pPr>
          </a:lstStyle>
          <a:p>
            <a:r>
              <a:rPr lang="en-US"/>
              <a:t>Click to edit Master title style</a:t>
            </a:r>
            <a:endParaRPr lang="en-US" dirty="0"/>
          </a:p>
        </p:txBody>
      </p:sp>
      <p:sp>
        <p:nvSpPr>
          <p:cNvPr id="3" name="Subtitle 2"/>
          <p:cNvSpPr>
            <a:spLocks noGrp="1"/>
          </p:cNvSpPr>
          <p:nvPr>
            <p:ph type="subTitle" idx="1"/>
          </p:nvPr>
        </p:nvSpPr>
        <p:spPr bwMode="gray">
          <a:xfrm>
            <a:off x="866216" y="3583035"/>
            <a:ext cx="6619244" cy="646065"/>
          </a:xfrm>
        </p:spPr>
        <p:txBody>
          <a:bodyPr anchor="t"/>
          <a:lstStyle>
            <a:lvl1pPr marL="0" indent="0" algn="l">
              <a:buNone/>
              <a:defRPr cap="all">
                <a:solidFill>
                  <a:schemeClr val="accent1">
                    <a:lumMod val="60000"/>
                    <a:lumOff val="40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7619239" y="1344169"/>
            <a:ext cx="742949" cy="228599"/>
          </a:xfrm>
        </p:spPr>
        <p:txBody>
          <a:bodyPr anchor="t"/>
          <a:lstStyle>
            <a:lvl1pPr algn="l">
              <a:defRPr b="0" i="0">
                <a:solidFill>
                  <a:schemeClr val="bg1">
                    <a:alpha val="60000"/>
                  </a:schemeClr>
                </a:solidFill>
              </a:defRPr>
            </a:lvl1pPr>
          </a:lstStyle>
          <a:p>
            <a:fld id="{E2ED6B97-833F-44E1-8005-D2A4A7D2929F}" type="datetimeFigureOut">
              <a:rPr lang="en-GB" smtClean="0"/>
              <a:t>19/02/2023</a:t>
            </a:fld>
            <a:endParaRPr lang="en-GB"/>
          </a:p>
        </p:txBody>
      </p:sp>
      <p:sp>
        <p:nvSpPr>
          <p:cNvPr id="5" name="Footer Placeholder 4"/>
          <p:cNvSpPr>
            <a:spLocks noGrp="1"/>
          </p:cNvSpPr>
          <p:nvPr>
            <p:ph type="ftr" sz="quarter" idx="11"/>
          </p:nvPr>
        </p:nvSpPr>
        <p:spPr bwMode="gray">
          <a:xfrm rot="5400000">
            <a:off x="6713982" y="2420874"/>
            <a:ext cx="2894846" cy="228601"/>
          </a:xfrm>
        </p:spPr>
        <p:txBody>
          <a:bodyPr/>
          <a:lstStyle>
            <a:lvl1pPr>
              <a:defRPr b="0" i="0">
                <a:solidFill>
                  <a:schemeClr val="bg1">
                    <a:alpha val="60000"/>
                  </a:schemeClr>
                </a:solidFill>
              </a:defRPr>
            </a:lvl1pPr>
          </a:lstStyle>
          <a:p>
            <a:endParaRPr lang="en-GB"/>
          </a:p>
        </p:txBody>
      </p:sp>
      <p:sp>
        <p:nvSpPr>
          <p:cNvPr id="11" name="Rectangle 10"/>
          <p:cNvSpPr/>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7764406" y="221797"/>
            <a:ext cx="628649" cy="575765"/>
          </a:xfrm>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983063946"/>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9144000" cy="51435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866216" y="3727445"/>
            <a:ext cx="6619244" cy="425054"/>
          </a:xfrm>
        </p:spPr>
        <p:txBody>
          <a:bodyPr anchor="b">
            <a:normAutofit/>
          </a:bodyPr>
          <a:lstStyle>
            <a:lvl1pPr algn="l">
              <a:defRPr sz="18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866216" y="514350"/>
            <a:ext cx="6619244" cy="257175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4" name="Text Placeholder 3"/>
          <p:cNvSpPr>
            <a:spLocks noGrp="1"/>
          </p:cNvSpPr>
          <p:nvPr>
            <p:ph type="body" sz="half" idx="2"/>
          </p:nvPr>
        </p:nvSpPr>
        <p:spPr>
          <a:xfrm>
            <a:off x="866215" y="4152499"/>
            <a:ext cx="6619244" cy="370284"/>
          </a:xfrm>
        </p:spPr>
        <p:txBody>
          <a:bodyPr>
            <a:normAutofit/>
          </a:bodyPr>
          <a:lstStyle>
            <a:lvl1pPr marL="0" indent="0">
              <a:buNone/>
              <a:defRPr sz="900">
                <a:solidFill>
                  <a:schemeClr val="accent1">
                    <a:lumMod val="60000"/>
                    <a:lumOff val="40000"/>
                  </a:schemeClr>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E2ED6B97-833F-44E1-8005-D2A4A7D2929F}" type="datetimeFigureOut">
              <a:rPr lang="en-GB" smtClean="0"/>
              <a:t>19/02/2023</a:t>
            </a:fld>
            <a:endParaRPr lang="en-GB"/>
          </a:p>
        </p:txBody>
      </p:sp>
      <p:sp>
        <p:nvSpPr>
          <p:cNvPr id="6" name="Footer Placeholder 5"/>
          <p:cNvSpPr>
            <a:spLocks noGrp="1"/>
          </p:cNvSpPr>
          <p:nvPr>
            <p:ph type="ftr" sz="quarter" idx="11"/>
          </p:nvPr>
        </p:nvSpPr>
        <p:spPr/>
        <p:txBody>
          <a:bodyPr/>
          <a:lstStyle/>
          <a:p>
            <a:endParaRPr lang="en-GB"/>
          </a:p>
        </p:txBody>
      </p:sp>
      <p:sp>
        <p:nvSpPr>
          <p:cNvPr id="16" name="Rectangle 15"/>
          <p:cNvSpPr/>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670513774"/>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9144000" cy="51435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861598" y="797563"/>
            <a:ext cx="6623862" cy="1029740"/>
          </a:xfrm>
        </p:spPr>
        <p:txBody>
          <a:bodyPr/>
          <a:lstStyle>
            <a:lvl1pPr>
              <a:defRPr sz="3000"/>
            </a:lvl1pPr>
          </a:lstStyle>
          <a:p>
            <a:r>
              <a:rPr lang="en-US"/>
              <a:t>Click to edit Master title style</a:t>
            </a:r>
            <a:endParaRPr lang="en-US" dirty="0"/>
          </a:p>
        </p:txBody>
      </p:sp>
      <p:sp>
        <p:nvSpPr>
          <p:cNvPr id="8" name="Text Placeholder 3"/>
          <p:cNvSpPr>
            <a:spLocks noGrp="1"/>
          </p:cNvSpPr>
          <p:nvPr>
            <p:ph type="body" sz="half" idx="2"/>
          </p:nvPr>
        </p:nvSpPr>
        <p:spPr>
          <a:xfrm>
            <a:off x="866216" y="2657475"/>
            <a:ext cx="6619244" cy="1857375"/>
          </a:xfrm>
        </p:spPr>
        <p:txBody>
          <a:bodyPr anchor="ctr">
            <a:normAutofit/>
          </a:bodyPr>
          <a:lstStyle>
            <a:lvl1pPr marL="0" indent="0">
              <a:buNone/>
              <a:defRPr sz="13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4" name="Date Placeholder 3"/>
          <p:cNvSpPr>
            <a:spLocks noGrp="1"/>
          </p:cNvSpPr>
          <p:nvPr>
            <p:ph type="dt" sz="half" idx="10"/>
          </p:nvPr>
        </p:nvSpPr>
        <p:spPr/>
        <p:txBody>
          <a:bodyPr/>
          <a:lstStyle/>
          <a:p>
            <a:fld id="{E2ED6B97-833F-44E1-8005-D2A4A7D2929F}" type="datetimeFigureOut">
              <a:rPr lang="en-GB" smtClean="0"/>
              <a:t>19/02/2023</a:t>
            </a:fld>
            <a:endParaRPr lang="en-GB"/>
          </a:p>
        </p:txBody>
      </p:sp>
      <p:sp>
        <p:nvSpPr>
          <p:cNvPr id="5" name="Footer Placeholder 4"/>
          <p:cNvSpPr>
            <a:spLocks noGrp="1"/>
          </p:cNvSpPr>
          <p:nvPr>
            <p:ph type="ftr" sz="quarter" idx="11"/>
          </p:nvPr>
        </p:nvSpPr>
        <p:spPr/>
        <p:txBody>
          <a:bodyPr/>
          <a:lstStyle/>
          <a:p>
            <a:endParaRPr lang="en-GB"/>
          </a:p>
        </p:txBody>
      </p:sp>
      <p:sp>
        <p:nvSpPr>
          <p:cNvPr id="13" name="Rectangle 12"/>
          <p:cNvSpPr/>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909133524"/>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9144000" cy="51435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661175" y="455502"/>
            <a:ext cx="601434" cy="1200329"/>
          </a:xfrm>
          <a:prstGeom prst="rect">
            <a:avLst/>
          </a:prstGeom>
          <a:noFill/>
        </p:spPr>
        <p:txBody>
          <a:bodyPr wrap="square" rtlCol="0">
            <a:spAutoFit/>
          </a:bodyPr>
          <a:lstStyle/>
          <a:p>
            <a:pPr algn="r"/>
            <a:r>
              <a:rPr lang="en-US" sz="7200" b="0" i="0" dirty="0">
                <a:solidFill>
                  <a:schemeClr val="accent1">
                    <a:lumMod val="60000"/>
                    <a:lumOff val="40000"/>
                  </a:schemeClr>
                </a:solidFill>
                <a:latin typeface="Arial"/>
                <a:cs typeface="Arial"/>
              </a:rPr>
              <a:t>“</a:t>
            </a:r>
          </a:p>
        </p:txBody>
      </p:sp>
      <p:sp>
        <p:nvSpPr>
          <p:cNvPr id="13" name="TextBox 12"/>
          <p:cNvSpPr txBox="1"/>
          <p:nvPr/>
        </p:nvSpPr>
        <p:spPr bwMode="gray">
          <a:xfrm>
            <a:off x="7413344" y="1960341"/>
            <a:ext cx="489572" cy="1200329"/>
          </a:xfrm>
          <a:prstGeom prst="rect">
            <a:avLst/>
          </a:prstGeom>
          <a:noFill/>
        </p:spPr>
        <p:txBody>
          <a:bodyPr wrap="square" rtlCol="0">
            <a:spAutoFit/>
          </a:bodyPr>
          <a:lstStyle/>
          <a:p>
            <a:pPr algn="r"/>
            <a:r>
              <a:rPr lang="en-US" sz="72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186408" y="736600"/>
            <a:ext cx="6340430" cy="2022474"/>
          </a:xfrm>
        </p:spPr>
        <p:txBody>
          <a:bodyPr/>
          <a:lstStyle>
            <a:lvl1pPr>
              <a:defRPr sz="3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459459" y="2759074"/>
            <a:ext cx="5798414" cy="256631"/>
          </a:xfrm>
        </p:spPr>
        <p:txBody>
          <a:bodyPr anchor="t">
            <a:normAutofit/>
          </a:bodyPr>
          <a:lstStyle>
            <a:lvl1pPr marL="0" indent="0">
              <a:buNone/>
              <a:defRPr lang="en-US" sz="1050" b="0" i="0" kern="1200" cap="small" dirty="0">
                <a:solidFill>
                  <a:schemeClr val="accent1">
                    <a:lumMod val="60000"/>
                    <a:lumOff val="40000"/>
                  </a:schemeClr>
                </a:solidFill>
                <a:latin typeface="+mn-lt"/>
                <a:ea typeface="+mn-ea"/>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10" name="Text Placeholder 3"/>
          <p:cNvSpPr>
            <a:spLocks noGrp="1"/>
          </p:cNvSpPr>
          <p:nvPr>
            <p:ph type="body" sz="half" idx="2"/>
          </p:nvPr>
        </p:nvSpPr>
        <p:spPr>
          <a:xfrm>
            <a:off x="866216" y="3771899"/>
            <a:ext cx="6933673" cy="748393"/>
          </a:xfrm>
        </p:spPr>
        <p:txBody>
          <a:bodyPr anchor="ctr">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4" name="Date Placeholder 3"/>
          <p:cNvSpPr>
            <a:spLocks noGrp="1"/>
          </p:cNvSpPr>
          <p:nvPr>
            <p:ph type="dt" sz="half" idx="10"/>
          </p:nvPr>
        </p:nvSpPr>
        <p:spPr/>
        <p:txBody>
          <a:bodyPr/>
          <a:lstStyle/>
          <a:p>
            <a:fld id="{E2ED6B97-833F-44E1-8005-D2A4A7D2929F}" type="datetimeFigureOut">
              <a:rPr lang="en-GB" smtClean="0"/>
              <a:t>19/02/2023</a:t>
            </a:fld>
            <a:endParaRPr lang="en-GB"/>
          </a:p>
        </p:txBody>
      </p:sp>
      <p:sp>
        <p:nvSpPr>
          <p:cNvPr id="5" name="Footer Placeholder 4"/>
          <p:cNvSpPr>
            <a:spLocks noGrp="1"/>
          </p:cNvSpPr>
          <p:nvPr>
            <p:ph type="ftr" sz="quarter" idx="11"/>
          </p:nvPr>
        </p:nvSpPr>
        <p:spPr/>
        <p:txBody>
          <a:bodyPr/>
          <a:lstStyle/>
          <a:p>
            <a:endParaRPr lang="en-GB"/>
          </a:p>
        </p:txBody>
      </p:sp>
      <p:sp>
        <p:nvSpPr>
          <p:cNvPr id="19" name="Rectangle 18"/>
          <p:cNvSpPr/>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630463017"/>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9144000" cy="51435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866216" y="1778000"/>
            <a:ext cx="6619245" cy="1366886"/>
          </a:xfrm>
        </p:spPr>
        <p:txBody>
          <a:bodyPr anchor="b"/>
          <a:lstStyle>
            <a:lvl1pPr algn="l">
              <a:defRPr sz="3000" b="0" cap="none"/>
            </a:lvl1pPr>
          </a:lstStyle>
          <a:p>
            <a:r>
              <a:rPr lang="en-US"/>
              <a:t>Click to edit Master title style</a:t>
            </a:r>
            <a:endParaRPr lang="en-US" dirty="0"/>
          </a:p>
        </p:txBody>
      </p:sp>
      <p:sp>
        <p:nvSpPr>
          <p:cNvPr id="3" name="Text Placeholder 2"/>
          <p:cNvSpPr>
            <a:spLocks noGrp="1"/>
          </p:cNvSpPr>
          <p:nvPr>
            <p:ph type="body" idx="1"/>
          </p:nvPr>
        </p:nvSpPr>
        <p:spPr>
          <a:xfrm>
            <a:off x="866216" y="3768725"/>
            <a:ext cx="6619244" cy="645300"/>
          </a:xfrm>
        </p:spPr>
        <p:txBody>
          <a:bodyPr anchor="t"/>
          <a:lstStyle>
            <a:lvl1pPr marL="0" indent="0" algn="l">
              <a:buNone/>
              <a:defRPr sz="1500" cap="none">
                <a:solidFill>
                  <a:schemeClr val="accent1">
                    <a:lumMod val="60000"/>
                    <a:lumOff val="40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2ED6B97-833F-44E1-8005-D2A4A7D2929F}" type="datetimeFigureOut">
              <a:rPr lang="en-GB" smtClean="0"/>
              <a:t>19/02/2023</a:t>
            </a:fld>
            <a:endParaRPr lang="en-GB"/>
          </a:p>
        </p:txBody>
      </p:sp>
      <p:sp>
        <p:nvSpPr>
          <p:cNvPr id="5" name="Footer Placeholder 4"/>
          <p:cNvSpPr>
            <a:spLocks noGrp="1"/>
          </p:cNvSpPr>
          <p:nvPr>
            <p:ph type="ftr" sz="quarter" idx="11"/>
          </p:nvPr>
        </p:nvSpPr>
        <p:spPr/>
        <p:txBody>
          <a:bodyPr/>
          <a:lstStyle/>
          <a:p>
            <a:endParaRPr lang="en-GB"/>
          </a:p>
        </p:txBody>
      </p:sp>
      <p:sp>
        <p:nvSpPr>
          <p:cNvPr id="14" name="Rectangle 13"/>
          <p:cNvSpPr/>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474172026"/>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866216" y="730251"/>
            <a:ext cx="6619244" cy="530223"/>
          </a:xfrm>
        </p:spPr>
        <p:txBody>
          <a:bodyPr/>
          <a:lstStyle>
            <a:lvl1pPr>
              <a:defRPr sz="2700"/>
            </a:lvl1pPr>
          </a:lstStyle>
          <a:p>
            <a:r>
              <a:rPr lang="en-US"/>
              <a:t>Click to edit Master title style</a:t>
            </a:r>
            <a:endParaRPr lang="en-US" dirty="0"/>
          </a:p>
        </p:txBody>
      </p:sp>
      <p:sp>
        <p:nvSpPr>
          <p:cNvPr id="3" name="Text Placeholder 2"/>
          <p:cNvSpPr>
            <a:spLocks noGrp="1"/>
          </p:cNvSpPr>
          <p:nvPr>
            <p:ph type="body" idx="1"/>
          </p:nvPr>
        </p:nvSpPr>
        <p:spPr>
          <a:xfrm>
            <a:off x="866215" y="1952626"/>
            <a:ext cx="2356409" cy="432197"/>
          </a:xfrm>
        </p:spPr>
        <p:txBody>
          <a:bodyPr anchor="b">
            <a:noAutofit/>
          </a:bodyPr>
          <a:lstStyle>
            <a:lvl1pPr marL="0" indent="0">
              <a:buNone/>
              <a:defRPr sz="1800" b="0">
                <a:solidFill>
                  <a:schemeClr val="accent1">
                    <a:lumMod val="60000"/>
                    <a:lumOff val="4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6" name="Text Placeholder 3"/>
          <p:cNvSpPr>
            <a:spLocks noGrp="1"/>
          </p:cNvSpPr>
          <p:nvPr>
            <p:ph type="body" sz="half" idx="15"/>
          </p:nvPr>
        </p:nvSpPr>
        <p:spPr>
          <a:xfrm>
            <a:off x="866215" y="2384823"/>
            <a:ext cx="2356409" cy="2135470"/>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Text Placeholder 4"/>
          <p:cNvSpPr>
            <a:spLocks noGrp="1"/>
          </p:cNvSpPr>
          <p:nvPr>
            <p:ph type="body" sz="quarter" idx="3"/>
          </p:nvPr>
        </p:nvSpPr>
        <p:spPr>
          <a:xfrm>
            <a:off x="3384541" y="1952625"/>
            <a:ext cx="2360257" cy="432197"/>
          </a:xfrm>
        </p:spPr>
        <p:txBody>
          <a:bodyPr anchor="b">
            <a:noAutofit/>
          </a:bodyPr>
          <a:lstStyle>
            <a:lvl1pPr marL="0" indent="0">
              <a:buNone/>
              <a:defRPr sz="1800" b="0">
                <a:solidFill>
                  <a:schemeClr val="accent1">
                    <a:lumMod val="60000"/>
                    <a:lumOff val="4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9" name="Text Placeholder 3"/>
          <p:cNvSpPr>
            <a:spLocks noGrp="1"/>
          </p:cNvSpPr>
          <p:nvPr>
            <p:ph type="body" sz="half" idx="16"/>
          </p:nvPr>
        </p:nvSpPr>
        <p:spPr>
          <a:xfrm>
            <a:off x="3384541" y="2384823"/>
            <a:ext cx="2360257" cy="2135470"/>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14" name="Text Placeholder 4"/>
          <p:cNvSpPr>
            <a:spLocks noGrp="1"/>
          </p:cNvSpPr>
          <p:nvPr>
            <p:ph type="body" sz="quarter" idx="13"/>
          </p:nvPr>
        </p:nvSpPr>
        <p:spPr>
          <a:xfrm>
            <a:off x="5916101" y="1952626"/>
            <a:ext cx="2359298" cy="432197"/>
          </a:xfrm>
        </p:spPr>
        <p:txBody>
          <a:bodyPr anchor="b">
            <a:noAutofit/>
          </a:bodyPr>
          <a:lstStyle>
            <a:lvl1pPr marL="0" indent="0">
              <a:buNone/>
              <a:defRPr sz="1800" b="0">
                <a:solidFill>
                  <a:schemeClr val="accent1">
                    <a:lumMod val="60000"/>
                    <a:lumOff val="4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0" name="Text Placeholder 3"/>
          <p:cNvSpPr>
            <a:spLocks noGrp="1"/>
          </p:cNvSpPr>
          <p:nvPr>
            <p:ph type="body" sz="half" idx="17"/>
          </p:nvPr>
        </p:nvSpPr>
        <p:spPr>
          <a:xfrm>
            <a:off x="5916247" y="2384822"/>
            <a:ext cx="2359152" cy="2135470"/>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cxnSp>
        <p:nvCxnSpPr>
          <p:cNvPr id="17" name="Straight Connector 16"/>
          <p:cNvCxnSpPr/>
          <p:nvPr/>
        </p:nvCxnSpPr>
        <p:spPr>
          <a:xfrm>
            <a:off x="3302978" y="1927225"/>
            <a:ext cx="0" cy="2619374"/>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5829301" y="1927225"/>
            <a:ext cx="0" cy="2619374"/>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E2ED6B97-833F-44E1-8005-D2A4A7D2929F}" type="datetimeFigureOut">
              <a:rPr lang="en-GB" smtClean="0"/>
              <a:t>19/02/2023</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615129168"/>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866216" y="730251"/>
            <a:ext cx="6619244" cy="530223"/>
          </a:xfrm>
        </p:spPr>
        <p:txBody>
          <a:bodyPr/>
          <a:lstStyle>
            <a:lvl1pPr>
              <a:defRPr sz="2700"/>
            </a:lvl1pPr>
          </a:lstStyle>
          <a:p>
            <a:r>
              <a:rPr lang="en-US"/>
              <a:t>Click to edit Master title style</a:t>
            </a:r>
            <a:endParaRPr lang="en-US" dirty="0"/>
          </a:p>
        </p:txBody>
      </p:sp>
      <p:sp>
        <p:nvSpPr>
          <p:cNvPr id="3" name="Text Placeholder 2"/>
          <p:cNvSpPr>
            <a:spLocks noGrp="1"/>
          </p:cNvSpPr>
          <p:nvPr>
            <p:ph type="body" idx="1"/>
          </p:nvPr>
        </p:nvSpPr>
        <p:spPr>
          <a:xfrm>
            <a:off x="866215" y="3399633"/>
            <a:ext cx="2287829" cy="432197"/>
          </a:xfrm>
        </p:spPr>
        <p:txBody>
          <a:bodyPr anchor="b">
            <a:noAutofit/>
          </a:bodyPr>
          <a:lstStyle>
            <a:lvl1pPr marL="0" indent="0">
              <a:buNone/>
              <a:defRPr sz="1800" b="0">
                <a:solidFill>
                  <a:schemeClr val="accent1">
                    <a:lumMod val="60000"/>
                    <a:lumOff val="4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9" name="Picture Placeholder 2"/>
          <p:cNvSpPr>
            <a:spLocks noGrp="1" noChangeAspect="1"/>
          </p:cNvSpPr>
          <p:nvPr>
            <p:ph type="pic" idx="15"/>
          </p:nvPr>
        </p:nvSpPr>
        <p:spPr>
          <a:xfrm>
            <a:off x="1000915" y="1952625"/>
            <a:ext cx="2018432" cy="1193633"/>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2" name="Text Placeholder 3"/>
          <p:cNvSpPr>
            <a:spLocks noGrp="1"/>
          </p:cNvSpPr>
          <p:nvPr>
            <p:ph type="body" sz="half" idx="18"/>
          </p:nvPr>
        </p:nvSpPr>
        <p:spPr>
          <a:xfrm>
            <a:off x="866215" y="3831830"/>
            <a:ext cx="2287829" cy="688464"/>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Text Placeholder 4"/>
          <p:cNvSpPr>
            <a:spLocks noGrp="1"/>
          </p:cNvSpPr>
          <p:nvPr>
            <p:ph type="body" sz="quarter" idx="3"/>
          </p:nvPr>
        </p:nvSpPr>
        <p:spPr>
          <a:xfrm>
            <a:off x="3426649" y="3399634"/>
            <a:ext cx="2287829" cy="432197"/>
          </a:xfrm>
        </p:spPr>
        <p:txBody>
          <a:bodyPr anchor="b">
            <a:noAutofit/>
          </a:bodyPr>
          <a:lstStyle>
            <a:lvl1pPr marL="0" indent="0">
              <a:buNone/>
              <a:defRPr sz="1800" b="0">
                <a:solidFill>
                  <a:schemeClr val="accent1">
                    <a:lumMod val="60000"/>
                    <a:lumOff val="4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1" name="Picture Placeholder 2"/>
          <p:cNvSpPr>
            <a:spLocks noGrp="1" noChangeAspect="1"/>
          </p:cNvSpPr>
          <p:nvPr>
            <p:ph type="pic" idx="21"/>
          </p:nvPr>
        </p:nvSpPr>
        <p:spPr>
          <a:xfrm>
            <a:off x="3561347" y="1952625"/>
            <a:ext cx="2018432" cy="1193633"/>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3" name="Text Placeholder 3"/>
          <p:cNvSpPr>
            <a:spLocks noGrp="1"/>
          </p:cNvSpPr>
          <p:nvPr>
            <p:ph type="body" sz="half" idx="19"/>
          </p:nvPr>
        </p:nvSpPr>
        <p:spPr>
          <a:xfrm>
            <a:off x="3427629" y="3831829"/>
            <a:ext cx="2287829" cy="688464"/>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14" name="Text Placeholder 4"/>
          <p:cNvSpPr>
            <a:spLocks noGrp="1"/>
          </p:cNvSpPr>
          <p:nvPr>
            <p:ph type="body" sz="quarter" idx="13"/>
          </p:nvPr>
        </p:nvSpPr>
        <p:spPr>
          <a:xfrm>
            <a:off x="5987082" y="3399634"/>
            <a:ext cx="2288321" cy="432197"/>
          </a:xfrm>
        </p:spPr>
        <p:txBody>
          <a:bodyPr anchor="b">
            <a:noAutofit/>
          </a:bodyPr>
          <a:lstStyle>
            <a:lvl1pPr marL="0" indent="0">
              <a:buNone/>
              <a:defRPr sz="1800" b="0">
                <a:solidFill>
                  <a:schemeClr val="accent1">
                    <a:lumMod val="60000"/>
                    <a:lumOff val="4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2" name="Picture Placeholder 2"/>
          <p:cNvSpPr>
            <a:spLocks noGrp="1" noChangeAspect="1"/>
          </p:cNvSpPr>
          <p:nvPr>
            <p:ph type="pic" idx="22"/>
          </p:nvPr>
        </p:nvSpPr>
        <p:spPr>
          <a:xfrm>
            <a:off x="6122273" y="1952625"/>
            <a:ext cx="2018432" cy="1193633"/>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4" name="Text Placeholder 3"/>
          <p:cNvSpPr>
            <a:spLocks noGrp="1"/>
          </p:cNvSpPr>
          <p:nvPr>
            <p:ph type="body" sz="half" idx="20"/>
          </p:nvPr>
        </p:nvSpPr>
        <p:spPr>
          <a:xfrm>
            <a:off x="5987081" y="3831828"/>
            <a:ext cx="2288322" cy="688464"/>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cxnSp>
        <p:nvCxnSpPr>
          <p:cNvPr id="43" name="Straight Connector 42"/>
          <p:cNvCxnSpPr/>
          <p:nvPr/>
        </p:nvCxnSpPr>
        <p:spPr>
          <a:xfrm>
            <a:off x="3304373" y="1927225"/>
            <a:ext cx="0" cy="2619374"/>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5848352" y="1927225"/>
            <a:ext cx="0" cy="2619374"/>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E2ED6B97-833F-44E1-8005-D2A4A7D2929F}" type="datetimeFigureOut">
              <a:rPr lang="en-GB" smtClean="0"/>
              <a:t>19/02/2023</a:t>
            </a:fld>
            <a:endParaRPr lang="en-GB"/>
          </a:p>
        </p:txBody>
      </p:sp>
      <p:sp>
        <p:nvSpPr>
          <p:cNvPr id="8" name="Footer Placeholder 7"/>
          <p:cNvSpPr>
            <a:spLocks noGrp="1"/>
          </p:cNvSpPr>
          <p:nvPr>
            <p:ph type="ftr" sz="quarter" idx="11"/>
          </p:nvPr>
        </p:nvSpPr>
        <p:spPr>
          <a:xfrm>
            <a:off x="420833" y="4793879"/>
            <a:ext cx="2733212" cy="228601"/>
          </a:xfrm>
        </p:spPr>
        <p:txBody>
          <a:bodyPr/>
          <a:lstStyle/>
          <a:p>
            <a:endParaRPr lang="en-GB"/>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146821887"/>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66216" y="730251"/>
            <a:ext cx="6619244" cy="530223"/>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866216" y="1952625"/>
            <a:ext cx="6619244" cy="2562225"/>
          </a:xfr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021580" y="4793879"/>
            <a:ext cx="742949" cy="228599"/>
          </a:xfrm>
        </p:spPr>
        <p:txBody>
          <a:bodyPr/>
          <a:lstStyle/>
          <a:p>
            <a:fld id="{E2ED6B97-833F-44E1-8005-D2A4A7D2929F}" type="datetimeFigureOut">
              <a:rPr lang="en-GB" smtClean="0"/>
              <a:t>19/02/2023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748657314"/>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9144000" cy="51435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6438927" y="958850"/>
            <a:ext cx="1057474" cy="3561443"/>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866216" y="958850"/>
            <a:ext cx="4692019" cy="356144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989829" y="4793879"/>
            <a:ext cx="744101" cy="228599"/>
          </a:xfrm>
        </p:spPr>
        <p:txBody>
          <a:bodyPr/>
          <a:lstStyle/>
          <a:p>
            <a:fld id="{E2ED6B97-833F-44E1-8005-D2A4A7D2929F}" type="datetimeFigureOut">
              <a:rPr lang="en-GB" smtClean="0"/>
              <a:t>19/02/2023</a:t>
            </a:fld>
            <a:endParaRPr lang="en-GB"/>
          </a:p>
        </p:txBody>
      </p:sp>
      <p:sp>
        <p:nvSpPr>
          <p:cNvPr id="5" name="Footer Placeholder 4"/>
          <p:cNvSpPr>
            <a:spLocks noGrp="1"/>
          </p:cNvSpPr>
          <p:nvPr>
            <p:ph type="ftr" sz="quarter" idx="11"/>
          </p:nvPr>
        </p:nvSpPr>
        <p:spPr/>
        <p:txBody>
          <a:bodyPr/>
          <a:lstStyle/>
          <a:p>
            <a:endParaRPr lang="en-GB"/>
          </a:p>
        </p:txBody>
      </p:sp>
      <p:sp>
        <p:nvSpPr>
          <p:cNvPr id="14" name="Rectangle 13"/>
          <p:cNvSpPr/>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249583169"/>
      </p:ext>
    </p:extLst>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_Page">
  <p:cSld name="Title_Page">
    <p:spTree>
      <p:nvGrpSpPr>
        <p:cNvPr id="1" name="Shape 63"/>
        <p:cNvGrpSpPr/>
        <p:nvPr/>
      </p:nvGrpSpPr>
      <p:grpSpPr>
        <a:xfrm>
          <a:off x="0" y="0"/>
          <a:ext cx="0" cy="0"/>
          <a:chOff x="0" y="0"/>
          <a:chExt cx="0" cy="0"/>
        </a:xfrm>
      </p:grpSpPr>
    </p:spTree>
    <p:extLst>
      <p:ext uri="{BB962C8B-B14F-4D97-AF65-F5344CB8AC3E}">
        <p14:creationId xmlns:p14="http://schemas.microsoft.com/office/powerpoint/2010/main" val="187488698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Layout_Light_Blue">
  <p:cSld name="Layout_Light_Blue">
    <p:spTree>
      <p:nvGrpSpPr>
        <p:cNvPr id="1" name="Shape 109"/>
        <p:cNvGrpSpPr/>
        <p:nvPr/>
      </p:nvGrpSpPr>
      <p:grpSpPr>
        <a:xfrm>
          <a:off x="0" y="0"/>
          <a:ext cx="0" cy="0"/>
          <a:chOff x="0" y="0"/>
          <a:chExt cx="0" cy="0"/>
        </a:xfrm>
      </p:grpSpPr>
      <p:sp>
        <p:nvSpPr>
          <p:cNvPr id="110" name="Google Shape;110;p20"/>
          <p:cNvSpPr>
            <a:spLocks noGrp="1"/>
          </p:cNvSpPr>
          <p:nvPr>
            <p:ph type="body" idx="1"/>
          </p:nvPr>
        </p:nvSpPr>
        <p:spPr>
          <a:xfrm>
            <a:off x="-332295" y="305760"/>
            <a:ext cx="7317900" cy="494400"/>
          </a:xfrm>
          <a:prstGeom prst="parallelogram">
            <a:avLst>
              <a:gd name="adj" fmla="val 37388"/>
            </a:avLst>
          </a:prstGeom>
          <a:solidFill>
            <a:schemeClr val="lt2"/>
          </a:solid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rgbClr val="3F3F3F"/>
              </a:buClr>
              <a:buSzPts val="100"/>
              <a:buFont typeface="Source Sans Pro"/>
              <a:buNone/>
              <a:defRPr sz="100" i="0" u="none" strike="noStrike" cap="none">
                <a:solidFill>
                  <a:srgbClr val="3F3F3F"/>
                </a:solidFill>
                <a:latin typeface="Source Sans Pro"/>
                <a:ea typeface="Source Sans Pro"/>
                <a:cs typeface="Source Sans Pro"/>
                <a:sym typeface="Source Sans Pro"/>
              </a:defRPr>
            </a:lvl1pPr>
            <a:lvl2pPr marL="914400" marR="0" lvl="1" indent="-228600" algn="l" rtl="0">
              <a:lnSpc>
                <a:spcPct val="90000"/>
              </a:lnSpc>
              <a:spcBef>
                <a:spcPts val="375"/>
              </a:spcBef>
              <a:spcAft>
                <a:spcPts val="0"/>
              </a:spcAft>
              <a:buClr>
                <a:schemeClr val="dk1"/>
              </a:buClr>
              <a:buSzPts val="1800"/>
              <a:buFont typeface="Source Sans Pro"/>
              <a:buNone/>
              <a:defRPr sz="1800" i="0" u="none" strike="noStrike" cap="none">
                <a:solidFill>
                  <a:schemeClr val="dk1"/>
                </a:solidFill>
                <a:latin typeface="Source Sans Pro"/>
                <a:ea typeface="Source Sans Pro"/>
                <a:cs typeface="Source Sans Pro"/>
                <a:sym typeface="Source Sans Pro"/>
              </a:defRPr>
            </a:lvl2pPr>
            <a:lvl3pPr marL="1371600" marR="0" lvl="2" indent="-228600" algn="l" rtl="0">
              <a:lnSpc>
                <a:spcPct val="90000"/>
              </a:lnSpc>
              <a:spcBef>
                <a:spcPts val="375"/>
              </a:spcBef>
              <a:spcAft>
                <a:spcPts val="0"/>
              </a:spcAft>
              <a:buClr>
                <a:schemeClr val="dk1"/>
              </a:buClr>
              <a:buSzPts val="1500"/>
              <a:buFont typeface="Source Sans Pro"/>
              <a:buNone/>
              <a:defRPr sz="1500" i="0" u="none" strike="noStrike" cap="none">
                <a:solidFill>
                  <a:schemeClr val="dk1"/>
                </a:solidFill>
                <a:latin typeface="Source Sans Pro"/>
                <a:ea typeface="Source Sans Pro"/>
                <a:cs typeface="Source Sans Pro"/>
                <a:sym typeface="Source Sans Pro"/>
              </a:defRPr>
            </a:lvl3pPr>
            <a:lvl4pPr marL="1828800" marR="0" lvl="3" indent="-228600" algn="l" rtl="0">
              <a:lnSpc>
                <a:spcPct val="90000"/>
              </a:lnSpc>
              <a:spcBef>
                <a:spcPts val="375"/>
              </a:spcBef>
              <a:spcAft>
                <a:spcPts val="0"/>
              </a:spcAft>
              <a:buClr>
                <a:schemeClr val="dk1"/>
              </a:buClr>
              <a:buSzPts val="1350"/>
              <a:buFont typeface="Source Sans Pro"/>
              <a:buNone/>
              <a:defRPr sz="1350" i="0" u="none" strike="noStrike" cap="none">
                <a:solidFill>
                  <a:schemeClr val="dk1"/>
                </a:solidFill>
                <a:latin typeface="Source Sans Pro"/>
                <a:ea typeface="Source Sans Pro"/>
                <a:cs typeface="Source Sans Pro"/>
                <a:sym typeface="Source Sans Pro"/>
              </a:defRPr>
            </a:lvl4pPr>
            <a:lvl5pPr marL="2286000" marR="0" lvl="4" indent="-228600" algn="l" rtl="0">
              <a:lnSpc>
                <a:spcPct val="90000"/>
              </a:lnSpc>
              <a:spcBef>
                <a:spcPts val="375"/>
              </a:spcBef>
              <a:spcAft>
                <a:spcPts val="0"/>
              </a:spcAft>
              <a:buClr>
                <a:schemeClr val="dk1"/>
              </a:buClr>
              <a:buSzPts val="1350"/>
              <a:buFont typeface="Source Sans Pro"/>
              <a:buNone/>
              <a:defRPr sz="1350" i="0" u="none" strike="noStrike" cap="none">
                <a:solidFill>
                  <a:schemeClr val="dk1"/>
                </a:solidFill>
                <a:latin typeface="Source Sans Pro"/>
                <a:ea typeface="Source Sans Pro"/>
                <a:cs typeface="Source Sans Pro"/>
                <a:sym typeface="Source Sans Pro"/>
              </a:defRPr>
            </a:lvl5pPr>
            <a:lvl6pPr marL="2743200" marR="0" lvl="5" indent="-314325" algn="l" rtl="0">
              <a:lnSpc>
                <a:spcPct val="90000"/>
              </a:lnSpc>
              <a:spcBef>
                <a:spcPts val="375"/>
              </a:spcBef>
              <a:spcAft>
                <a:spcPts val="0"/>
              </a:spcAft>
              <a:buClr>
                <a:schemeClr val="dk1"/>
              </a:buClr>
              <a:buSzPts val="1350"/>
              <a:buFont typeface="Source Sans Pro"/>
              <a:buChar char="•"/>
              <a:defRPr sz="1350" i="0" u="none" strike="noStrike" cap="none">
                <a:solidFill>
                  <a:schemeClr val="dk1"/>
                </a:solidFill>
                <a:latin typeface="Source Sans Pro"/>
                <a:ea typeface="Source Sans Pro"/>
                <a:cs typeface="Source Sans Pro"/>
                <a:sym typeface="Source Sans Pro"/>
              </a:defRPr>
            </a:lvl6pPr>
            <a:lvl7pPr marL="3200400" marR="0" lvl="6" indent="-314325" algn="l" rtl="0">
              <a:lnSpc>
                <a:spcPct val="90000"/>
              </a:lnSpc>
              <a:spcBef>
                <a:spcPts val="375"/>
              </a:spcBef>
              <a:spcAft>
                <a:spcPts val="0"/>
              </a:spcAft>
              <a:buClr>
                <a:schemeClr val="dk1"/>
              </a:buClr>
              <a:buSzPts val="1350"/>
              <a:buFont typeface="Source Sans Pro"/>
              <a:buChar char="•"/>
              <a:defRPr sz="1350" i="0" u="none" strike="noStrike" cap="none">
                <a:solidFill>
                  <a:schemeClr val="dk1"/>
                </a:solidFill>
                <a:latin typeface="Source Sans Pro"/>
                <a:ea typeface="Source Sans Pro"/>
                <a:cs typeface="Source Sans Pro"/>
                <a:sym typeface="Source Sans Pro"/>
              </a:defRPr>
            </a:lvl7pPr>
            <a:lvl8pPr marL="3657600" marR="0" lvl="7" indent="-314325" algn="l" rtl="0">
              <a:lnSpc>
                <a:spcPct val="90000"/>
              </a:lnSpc>
              <a:spcBef>
                <a:spcPts val="375"/>
              </a:spcBef>
              <a:spcAft>
                <a:spcPts val="0"/>
              </a:spcAft>
              <a:buClr>
                <a:schemeClr val="dk1"/>
              </a:buClr>
              <a:buSzPts val="1350"/>
              <a:buFont typeface="Source Sans Pro"/>
              <a:buChar char="•"/>
              <a:defRPr sz="1350" i="0" u="none" strike="noStrike" cap="none">
                <a:solidFill>
                  <a:schemeClr val="dk1"/>
                </a:solidFill>
                <a:latin typeface="Source Sans Pro"/>
                <a:ea typeface="Source Sans Pro"/>
                <a:cs typeface="Source Sans Pro"/>
                <a:sym typeface="Source Sans Pro"/>
              </a:defRPr>
            </a:lvl8pPr>
            <a:lvl9pPr marL="4114800" marR="0" lvl="8" indent="-314325" algn="l" rtl="0">
              <a:lnSpc>
                <a:spcPct val="90000"/>
              </a:lnSpc>
              <a:spcBef>
                <a:spcPts val="375"/>
              </a:spcBef>
              <a:spcAft>
                <a:spcPts val="0"/>
              </a:spcAft>
              <a:buClr>
                <a:schemeClr val="dk1"/>
              </a:buClr>
              <a:buSzPts val="1350"/>
              <a:buFont typeface="Source Sans Pro"/>
              <a:buChar char="•"/>
              <a:defRPr sz="1350" i="0" u="none" strike="noStrike" cap="none">
                <a:solidFill>
                  <a:schemeClr val="dk1"/>
                </a:solidFill>
                <a:latin typeface="Source Sans Pro"/>
                <a:ea typeface="Source Sans Pro"/>
                <a:cs typeface="Source Sans Pro"/>
                <a:sym typeface="Source Sans Pro"/>
              </a:defRPr>
            </a:lvl9pPr>
          </a:lstStyle>
          <a:p>
            <a:endParaRPr/>
          </a:p>
        </p:txBody>
      </p:sp>
      <p:sp>
        <p:nvSpPr>
          <p:cNvPr id="111" name="Google Shape;111;p20"/>
          <p:cNvSpPr>
            <a:spLocks noGrp="1"/>
          </p:cNvSpPr>
          <p:nvPr>
            <p:ph type="body" idx="2"/>
          </p:nvPr>
        </p:nvSpPr>
        <p:spPr>
          <a:xfrm>
            <a:off x="-141903" y="-8070"/>
            <a:ext cx="2098200" cy="317700"/>
          </a:xfrm>
          <a:prstGeom prst="parallelogram">
            <a:avLst>
              <a:gd name="adj" fmla="val 37388"/>
            </a:avLst>
          </a:prstGeom>
          <a:solidFill>
            <a:srgbClr val="F2F2F2"/>
          </a:solid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rgbClr val="3F3F3F"/>
              </a:buClr>
              <a:buSzPts val="100"/>
              <a:buFont typeface="Source Sans Pro"/>
              <a:buNone/>
              <a:defRPr sz="100" i="0" u="none" strike="noStrike" cap="none">
                <a:solidFill>
                  <a:srgbClr val="3F3F3F"/>
                </a:solidFill>
                <a:latin typeface="Source Sans Pro"/>
                <a:ea typeface="Source Sans Pro"/>
                <a:cs typeface="Source Sans Pro"/>
                <a:sym typeface="Source Sans Pro"/>
              </a:defRPr>
            </a:lvl1pPr>
            <a:lvl2pPr marL="914400" marR="0" lvl="1" indent="-228600" algn="l" rtl="0">
              <a:lnSpc>
                <a:spcPct val="90000"/>
              </a:lnSpc>
              <a:spcBef>
                <a:spcPts val="375"/>
              </a:spcBef>
              <a:spcAft>
                <a:spcPts val="0"/>
              </a:spcAft>
              <a:buClr>
                <a:schemeClr val="dk1"/>
              </a:buClr>
              <a:buSzPts val="1800"/>
              <a:buFont typeface="Source Sans Pro"/>
              <a:buNone/>
              <a:defRPr sz="1800" i="0" u="none" strike="noStrike" cap="none">
                <a:solidFill>
                  <a:schemeClr val="dk1"/>
                </a:solidFill>
                <a:latin typeface="Source Sans Pro"/>
                <a:ea typeface="Source Sans Pro"/>
                <a:cs typeface="Source Sans Pro"/>
                <a:sym typeface="Source Sans Pro"/>
              </a:defRPr>
            </a:lvl2pPr>
            <a:lvl3pPr marL="1371600" marR="0" lvl="2" indent="-228600" algn="l" rtl="0">
              <a:lnSpc>
                <a:spcPct val="90000"/>
              </a:lnSpc>
              <a:spcBef>
                <a:spcPts val="375"/>
              </a:spcBef>
              <a:spcAft>
                <a:spcPts val="0"/>
              </a:spcAft>
              <a:buClr>
                <a:schemeClr val="dk1"/>
              </a:buClr>
              <a:buSzPts val="1500"/>
              <a:buFont typeface="Source Sans Pro"/>
              <a:buNone/>
              <a:defRPr sz="1500" i="0" u="none" strike="noStrike" cap="none">
                <a:solidFill>
                  <a:schemeClr val="dk1"/>
                </a:solidFill>
                <a:latin typeface="Source Sans Pro"/>
                <a:ea typeface="Source Sans Pro"/>
                <a:cs typeface="Source Sans Pro"/>
                <a:sym typeface="Source Sans Pro"/>
              </a:defRPr>
            </a:lvl3pPr>
            <a:lvl4pPr marL="1828800" marR="0" lvl="3" indent="-228600" algn="l" rtl="0">
              <a:lnSpc>
                <a:spcPct val="90000"/>
              </a:lnSpc>
              <a:spcBef>
                <a:spcPts val="375"/>
              </a:spcBef>
              <a:spcAft>
                <a:spcPts val="0"/>
              </a:spcAft>
              <a:buClr>
                <a:schemeClr val="dk1"/>
              </a:buClr>
              <a:buSzPts val="1350"/>
              <a:buFont typeface="Source Sans Pro"/>
              <a:buNone/>
              <a:defRPr sz="1350" i="0" u="none" strike="noStrike" cap="none">
                <a:solidFill>
                  <a:schemeClr val="dk1"/>
                </a:solidFill>
                <a:latin typeface="Source Sans Pro"/>
                <a:ea typeface="Source Sans Pro"/>
                <a:cs typeface="Source Sans Pro"/>
                <a:sym typeface="Source Sans Pro"/>
              </a:defRPr>
            </a:lvl4pPr>
            <a:lvl5pPr marL="2286000" marR="0" lvl="4" indent="-228600" algn="l" rtl="0">
              <a:lnSpc>
                <a:spcPct val="90000"/>
              </a:lnSpc>
              <a:spcBef>
                <a:spcPts val="375"/>
              </a:spcBef>
              <a:spcAft>
                <a:spcPts val="0"/>
              </a:spcAft>
              <a:buClr>
                <a:schemeClr val="dk1"/>
              </a:buClr>
              <a:buSzPts val="1350"/>
              <a:buFont typeface="Source Sans Pro"/>
              <a:buNone/>
              <a:defRPr sz="1350" i="0" u="none" strike="noStrike" cap="none">
                <a:solidFill>
                  <a:schemeClr val="dk1"/>
                </a:solidFill>
                <a:latin typeface="Source Sans Pro"/>
                <a:ea typeface="Source Sans Pro"/>
                <a:cs typeface="Source Sans Pro"/>
                <a:sym typeface="Source Sans Pro"/>
              </a:defRPr>
            </a:lvl5pPr>
            <a:lvl6pPr marL="2743200" marR="0" lvl="5" indent="-314325" algn="l" rtl="0">
              <a:lnSpc>
                <a:spcPct val="90000"/>
              </a:lnSpc>
              <a:spcBef>
                <a:spcPts val="375"/>
              </a:spcBef>
              <a:spcAft>
                <a:spcPts val="0"/>
              </a:spcAft>
              <a:buClr>
                <a:schemeClr val="dk1"/>
              </a:buClr>
              <a:buSzPts val="1350"/>
              <a:buFont typeface="Source Sans Pro"/>
              <a:buChar char="•"/>
              <a:defRPr sz="1350" i="0" u="none" strike="noStrike" cap="none">
                <a:solidFill>
                  <a:schemeClr val="dk1"/>
                </a:solidFill>
                <a:latin typeface="Source Sans Pro"/>
                <a:ea typeface="Source Sans Pro"/>
                <a:cs typeface="Source Sans Pro"/>
                <a:sym typeface="Source Sans Pro"/>
              </a:defRPr>
            </a:lvl6pPr>
            <a:lvl7pPr marL="3200400" marR="0" lvl="6" indent="-314325" algn="l" rtl="0">
              <a:lnSpc>
                <a:spcPct val="90000"/>
              </a:lnSpc>
              <a:spcBef>
                <a:spcPts val="375"/>
              </a:spcBef>
              <a:spcAft>
                <a:spcPts val="0"/>
              </a:spcAft>
              <a:buClr>
                <a:schemeClr val="dk1"/>
              </a:buClr>
              <a:buSzPts val="1350"/>
              <a:buFont typeface="Source Sans Pro"/>
              <a:buChar char="•"/>
              <a:defRPr sz="1350" i="0" u="none" strike="noStrike" cap="none">
                <a:solidFill>
                  <a:schemeClr val="dk1"/>
                </a:solidFill>
                <a:latin typeface="Source Sans Pro"/>
                <a:ea typeface="Source Sans Pro"/>
                <a:cs typeface="Source Sans Pro"/>
                <a:sym typeface="Source Sans Pro"/>
              </a:defRPr>
            </a:lvl7pPr>
            <a:lvl8pPr marL="3657600" marR="0" lvl="7" indent="-314325" algn="l" rtl="0">
              <a:lnSpc>
                <a:spcPct val="90000"/>
              </a:lnSpc>
              <a:spcBef>
                <a:spcPts val="375"/>
              </a:spcBef>
              <a:spcAft>
                <a:spcPts val="0"/>
              </a:spcAft>
              <a:buClr>
                <a:schemeClr val="dk1"/>
              </a:buClr>
              <a:buSzPts val="1350"/>
              <a:buFont typeface="Source Sans Pro"/>
              <a:buChar char="•"/>
              <a:defRPr sz="1350" i="0" u="none" strike="noStrike" cap="none">
                <a:solidFill>
                  <a:schemeClr val="dk1"/>
                </a:solidFill>
                <a:latin typeface="Source Sans Pro"/>
                <a:ea typeface="Source Sans Pro"/>
                <a:cs typeface="Source Sans Pro"/>
                <a:sym typeface="Source Sans Pro"/>
              </a:defRPr>
            </a:lvl8pPr>
            <a:lvl9pPr marL="4114800" marR="0" lvl="8" indent="-314325" algn="l" rtl="0">
              <a:lnSpc>
                <a:spcPct val="90000"/>
              </a:lnSpc>
              <a:spcBef>
                <a:spcPts val="375"/>
              </a:spcBef>
              <a:spcAft>
                <a:spcPts val="0"/>
              </a:spcAft>
              <a:buClr>
                <a:schemeClr val="dk1"/>
              </a:buClr>
              <a:buSzPts val="1350"/>
              <a:buFont typeface="Source Sans Pro"/>
              <a:buChar char="•"/>
              <a:defRPr sz="1350" i="0" u="none" strike="noStrike" cap="none">
                <a:solidFill>
                  <a:schemeClr val="dk1"/>
                </a:solidFill>
                <a:latin typeface="Source Sans Pro"/>
                <a:ea typeface="Source Sans Pro"/>
                <a:cs typeface="Source Sans Pro"/>
                <a:sym typeface="Source Sans Pro"/>
              </a:defRPr>
            </a:lvl9pPr>
          </a:lstStyle>
          <a:p>
            <a:endParaRPr/>
          </a:p>
        </p:txBody>
      </p:sp>
      <p:sp>
        <p:nvSpPr>
          <p:cNvPr id="112" name="Google Shape;112;p20"/>
          <p:cNvSpPr txBox="1">
            <a:spLocks noGrp="1"/>
          </p:cNvSpPr>
          <p:nvPr>
            <p:ph type="body" idx="3"/>
          </p:nvPr>
        </p:nvSpPr>
        <p:spPr>
          <a:xfrm>
            <a:off x="306807" y="60518"/>
            <a:ext cx="1520100" cy="2178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900"/>
              <a:buFont typeface="Source Sans Pro"/>
              <a:buNone/>
              <a:defRPr sz="900" i="0" u="none" strike="noStrike" cap="none">
                <a:solidFill>
                  <a:schemeClr val="dk1"/>
                </a:solidFill>
                <a:latin typeface="Source Sans Pro"/>
                <a:ea typeface="Source Sans Pro"/>
                <a:cs typeface="Source Sans Pro"/>
                <a:sym typeface="Source Sans Pro"/>
              </a:defRPr>
            </a:lvl1pPr>
            <a:lvl2pPr marL="914400" marR="0" lvl="1" indent="-228600" algn="l" rtl="0">
              <a:lnSpc>
                <a:spcPct val="90000"/>
              </a:lnSpc>
              <a:spcBef>
                <a:spcPts val="375"/>
              </a:spcBef>
              <a:spcAft>
                <a:spcPts val="0"/>
              </a:spcAft>
              <a:buClr>
                <a:schemeClr val="lt1"/>
              </a:buClr>
              <a:buSzPts val="750"/>
              <a:buFont typeface="Source Sans Pro"/>
              <a:buNone/>
              <a:defRPr sz="750" i="0" u="none" strike="noStrike" cap="none">
                <a:solidFill>
                  <a:schemeClr val="lt1"/>
                </a:solidFill>
                <a:latin typeface="Source Sans Pro"/>
                <a:ea typeface="Source Sans Pro"/>
                <a:cs typeface="Source Sans Pro"/>
                <a:sym typeface="Source Sans Pro"/>
              </a:defRPr>
            </a:lvl2pPr>
            <a:lvl3pPr marL="1371600" marR="0" lvl="2" indent="-228600" algn="l" rtl="0">
              <a:lnSpc>
                <a:spcPct val="90000"/>
              </a:lnSpc>
              <a:spcBef>
                <a:spcPts val="375"/>
              </a:spcBef>
              <a:spcAft>
                <a:spcPts val="0"/>
              </a:spcAft>
              <a:buClr>
                <a:schemeClr val="lt1"/>
              </a:buClr>
              <a:buSzPts val="750"/>
              <a:buFont typeface="Source Sans Pro"/>
              <a:buNone/>
              <a:defRPr sz="750" i="0" u="none" strike="noStrike" cap="none">
                <a:solidFill>
                  <a:schemeClr val="lt1"/>
                </a:solidFill>
                <a:latin typeface="Source Sans Pro"/>
                <a:ea typeface="Source Sans Pro"/>
                <a:cs typeface="Source Sans Pro"/>
                <a:sym typeface="Source Sans Pro"/>
              </a:defRPr>
            </a:lvl3pPr>
            <a:lvl4pPr marL="1828800" marR="0" lvl="3" indent="-228600" algn="l" rtl="0">
              <a:lnSpc>
                <a:spcPct val="90000"/>
              </a:lnSpc>
              <a:spcBef>
                <a:spcPts val="375"/>
              </a:spcBef>
              <a:spcAft>
                <a:spcPts val="0"/>
              </a:spcAft>
              <a:buClr>
                <a:schemeClr val="lt1"/>
              </a:buClr>
              <a:buSzPts val="750"/>
              <a:buFont typeface="Source Sans Pro"/>
              <a:buNone/>
              <a:defRPr sz="750" i="0" u="none" strike="noStrike" cap="none">
                <a:solidFill>
                  <a:schemeClr val="lt1"/>
                </a:solidFill>
                <a:latin typeface="Source Sans Pro"/>
                <a:ea typeface="Source Sans Pro"/>
                <a:cs typeface="Source Sans Pro"/>
                <a:sym typeface="Source Sans Pro"/>
              </a:defRPr>
            </a:lvl4pPr>
            <a:lvl5pPr marL="2286000" marR="0" lvl="4" indent="-228600" algn="l" rtl="0">
              <a:lnSpc>
                <a:spcPct val="90000"/>
              </a:lnSpc>
              <a:spcBef>
                <a:spcPts val="375"/>
              </a:spcBef>
              <a:spcAft>
                <a:spcPts val="0"/>
              </a:spcAft>
              <a:buClr>
                <a:schemeClr val="lt1"/>
              </a:buClr>
              <a:buSzPts val="750"/>
              <a:buFont typeface="Source Sans Pro"/>
              <a:buNone/>
              <a:defRPr sz="750" i="0" u="none" strike="noStrike" cap="none">
                <a:solidFill>
                  <a:schemeClr val="lt1"/>
                </a:solidFill>
                <a:latin typeface="Source Sans Pro"/>
                <a:ea typeface="Source Sans Pro"/>
                <a:cs typeface="Source Sans Pro"/>
                <a:sym typeface="Source Sans Pro"/>
              </a:defRPr>
            </a:lvl5pPr>
            <a:lvl6pPr marL="2743200" marR="0" lvl="5" indent="-314325" algn="l" rtl="0">
              <a:lnSpc>
                <a:spcPct val="90000"/>
              </a:lnSpc>
              <a:spcBef>
                <a:spcPts val="375"/>
              </a:spcBef>
              <a:spcAft>
                <a:spcPts val="0"/>
              </a:spcAft>
              <a:buClr>
                <a:schemeClr val="dk1"/>
              </a:buClr>
              <a:buSzPts val="1350"/>
              <a:buFont typeface="Source Sans Pro"/>
              <a:buChar char="•"/>
              <a:defRPr sz="1350" i="0" u="none" strike="noStrike" cap="none">
                <a:solidFill>
                  <a:schemeClr val="dk1"/>
                </a:solidFill>
                <a:latin typeface="Source Sans Pro"/>
                <a:ea typeface="Source Sans Pro"/>
                <a:cs typeface="Source Sans Pro"/>
                <a:sym typeface="Source Sans Pro"/>
              </a:defRPr>
            </a:lvl6pPr>
            <a:lvl7pPr marL="3200400" marR="0" lvl="6" indent="-314325" algn="l" rtl="0">
              <a:lnSpc>
                <a:spcPct val="90000"/>
              </a:lnSpc>
              <a:spcBef>
                <a:spcPts val="375"/>
              </a:spcBef>
              <a:spcAft>
                <a:spcPts val="0"/>
              </a:spcAft>
              <a:buClr>
                <a:schemeClr val="dk1"/>
              </a:buClr>
              <a:buSzPts val="1350"/>
              <a:buFont typeface="Source Sans Pro"/>
              <a:buChar char="•"/>
              <a:defRPr sz="1350" i="0" u="none" strike="noStrike" cap="none">
                <a:solidFill>
                  <a:schemeClr val="dk1"/>
                </a:solidFill>
                <a:latin typeface="Source Sans Pro"/>
                <a:ea typeface="Source Sans Pro"/>
                <a:cs typeface="Source Sans Pro"/>
                <a:sym typeface="Source Sans Pro"/>
              </a:defRPr>
            </a:lvl7pPr>
            <a:lvl8pPr marL="3657600" marR="0" lvl="7" indent="-314325" algn="l" rtl="0">
              <a:lnSpc>
                <a:spcPct val="90000"/>
              </a:lnSpc>
              <a:spcBef>
                <a:spcPts val="375"/>
              </a:spcBef>
              <a:spcAft>
                <a:spcPts val="0"/>
              </a:spcAft>
              <a:buClr>
                <a:schemeClr val="dk1"/>
              </a:buClr>
              <a:buSzPts val="1350"/>
              <a:buFont typeface="Source Sans Pro"/>
              <a:buChar char="•"/>
              <a:defRPr sz="1350" i="0" u="none" strike="noStrike" cap="none">
                <a:solidFill>
                  <a:schemeClr val="dk1"/>
                </a:solidFill>
                <a:latin typeface="Source Sans Pro"/>
                <a:ea typeface="Source Sans Pro"/>
                <a:cs typeface="Source Sans Pro"/>
                <a:sym typeface="Source Sans Pro"/>
              </a:defRPr>
            </a:lvl8pPr>
            <a:lvl9pPr marL="4114800" marR="0" lvl="8" indent="-314325" algn="l" rtl="0">
              <a:lnSpc>
                <a:spcPct val="90000"/>
              </a:lnSpc>
              <a:spcBef>
                <a:spcPts val="375"/>
              </a:spcBef>
              <a:spcAft>
                <a:spcPts val="0"/>
              </a:spcAft>
              <a:buClr>
                <a:schemeClr val="dk1"/>
              </a:buClr>
              <a:buSzPts val="1350"/>
              <a:buFont typeface="Source Sans Pro"/>
              <a:buChar char="•"/>
              <a:defRPr sz="1350" i="0" u="none" strike="noStrike" cap="none">
                <a:solidFill>
                  <a:schemeClr val="dk1"/>
                </a:solidFill>
                <a:latin typeface="Source Sans Pro"/>
                <a:ea typeface="Source Sans Pro"/>
                <a:cs typeface="Source Sans Pro"/>
                <a:sym typeface="Source Sans Pro"/>
              </a:defRPr>
            </a:lvl9pPr>
          </a:lstStyle>
          <a:p>
            <a:endParaRPr/>
          </a:p>
        </p:txBody>
      </p:sp>
      <p:sp>
        <p:nvSpPr>
          <p:cNvPr id="113" name="Google Shape;113;p20"/>
          <p:cNvSpPr txBox="1">
            <a:spLocks noGrp="1"/>
          </p:cNvSpPr>
          <p:nvPr>
            <p:ph type="title"/>
          </p:nvPr>
        </p:nvSpPr>
        <p:spPr>
          <a:xfrm>
            <a:off x="306807" y="400510"/>
            <a:ext cx="6348900" cy="304800"/>
          </a:xfrm>
          <a:prstGeom prst="rect">
            <a:avLst/>
          </a:prstGeom>
          <a:noFill/>
          <a:ln>
            <a:noFill/>
          </a:ln>
        </p:spPr>
        <p:txBody>
          <a:bodyPr spcFirstLastPara="1" wrap="square" lIns="91425" tIns="45700" rIns="91425" bIns="45700" anchor="ctr" anchorCtr="0">
            <a:spAutoFit/>
          </a:bodyPr>
          <a:lstStyle>
            <a:lvl1pPr lvl="0" algn="l" rtl="0">
              <a:lnSpc>
                <a:spcPct val="90000"/>
              </a:lnSpc>
              <a:spcBef>
                <a:spcPts val="0"/>
              </a:spcBef>
              <a:spcAft>
                <a:spcPts val="0"/>
              </a:spcAft>
              <a:buClr>
                <a:schemeClr val="lt1"/>
              </a:buClr>
              <a:buSzPts val="1500"/>
              <a:buFont typeface="Avenir"/>
              <a:buNone/>
              <a:defRPr sz="15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extLst>
      <p:ext uri="{BB962C8B-B14F-4D97-AF65-F5344CB8AC3E}">
        <p14:creationId xmlns:p14="http://schemas.microsoft.com/office/powerpoint/2010/main" val="19819846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866216" y="1952625"/>
            <a:ext cx="6619244" cy="25622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2ED6B97-833F-44E1-8005-D2A4A7D2929F}" type="datetimeFigureOut">
              <a:rPr lang="en-GB" smtClean="0"/>
              <a:t>19/02/2023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587811919"/>
      </p:ext>
    </p:extLst>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8_Title Slide">
  <p:cSld name="8_Title Slide">
    <p:spTree>
      <p:nvGrpSpPr>
        <p:cNvPr id="1" name="Shape 68"/>
        <p:cNvGrpSpPr/>
        <p:nvPr/>
      </p:nvGrpSpPr>
      <p:grpSpPr>
        <a:xfrm>
          <a:off x="0" y="0"/>
          <a:ext cx="0" cy="0"/>
          <a:chOff x="0" y="0"/>
          <a:chExt cx="0" cy="0"/>
        </a:xfrm>
      </p:grpSpPr>
    </p:spTree>
    <p:extLst>
      <p:ext uri="{BB962C8B-B14F-4D97-AF65-F5344CB8AC3E}">
        <p14:creationId xmlns:p14="http://schemas.microsoft.com/office/powerpoint/2010/main" val="29252418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9144000" cy="51435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866216" y="2008234"/>
            <a:ext cx="3263269" cy="1712868"/>
          </a:xfrm>
        </p:spPr>
        <p:txBody>
          <a:bodyPr anchor="ctr"/>
          <a:lstStyle>
            <a:lvl1pPr algn="l">
              <a:defRPr sz="3000" b="0" cap="none"/>
            </a:lvl1pPr>
          </a:lstStyle>
          <a:p>
            <a:r>
              <a:rPr lang="en-US"/>
              <a:t>Click to edit Master title style</a:t>
            </a:r>
            <a:endParaRPr lang="en-US" dirty="0"/>
          </a:p>
        </p:txBody>
      </p:sp>
      <p:sp>
        <p:nvSpPr>
          <p:cNvPr id="3" name="Text Placeholder 2"/>
          <p:cNvSpPr>
            <a:spLocks noGrp="1"/>
          </p:cNvSpPr>
          <p:nvPr>
            <p:ph type="body" idx="1"/>
          </p:nvPr>
        </p:nvSpPr>
        <p:spPr>
          <a:xfrm>
            <a:off x="5171670" y="2008233"/>
            <a:ext cx="2818159" cy="1712868"/>
          </a:xfrm>
        </p:spPr>
        <p:txBody>
          <a:bodyPr anchor="ctr"/>
          <a:lstStyle>
            <a:lvl1pPr marL="0" indent="0" algn="l">
              <a:buNone/>
              <a:defRPr sz="1500" cap="all">
                <a:solidFill>
                  <a:schemeClr val="accent1">
                    <a:lumMod val="60000"/>
                    <a:lumOff val="40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2ED6B97-833F-44E1-8005-D2A4A7D2929F}" type="datetimeFigureOut">
              <a:rPr lang="en-GB" smtClean="0"/>
              <a:t>19/02/2023</a:t>
            </a:fld>
            <a:endParaRPr lang="en-GB"/>
          </a:p>
        </p:txBody>
      </p:sp>
      <p:sp>
        <p:nvSpPr>
          <p:cNvPr id="5" name="Footer Placeholder 4"/>
          <p:cNvSpPr>
            <a:spLocks noGrp="1"/>
          </p:cNvSpPr>
          <p:nvPr>
            <p:ph type="ftr" sz="quarter" idx="11"/>
          </p:nvPr>
        </p:nvSpPr>
        <p:spPr/>
        <p:txBody>
          <a:bodyPr/>
          <a:lstStyle/>
          <a:p>
            <a:endParaRPr lang="en-GB"/>
          </a:p>
        </p:txBody>
      </p:sp>
      <p:sp>
        <p:nvSpPr>
          <p:cNvPr id="16" name="Rectangle 15"/>
          <p:cNvSpPr/>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037148773"/>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66215" y="1952625"/>
            <a:ext cx="3618869" cy="2562226"/>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56535" y="1952625"/>
            <a:ext cx="3618869" cy="2562225"/>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2ED6B97-833F-44E1-8005-D2A4A7D2929F}" type="datetimeFigureOut">
              <a:rPr lang="en-GB" smtClean="0"/>
              <a:t>19/02/2023</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279364673"/>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866216" y="1952625"/>
            <a:ext cx="3618868" cy="432197"/>
          </a:xfrm>
        </p:spPr>
        <p:txBody>
          <a:bodyPr anchor="b">
            <a:noAutofit/>
          </a:bodyPr>
          <a:lstStyle>
            <a:lvl1pPr marL="0" indent="0">
              <a:buNone/>
              <a:defRPr sz="1800" b="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866215" y="2384822"/>
            <a:ext cx="3618869" cy="213002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56535" y="1952625"/>
            <a:ext cx="3618869" cy="432197"/>
          </a:xfrm>
        </p:spPr>
        <p:txBody>
          <a:bodyPr anchor="b">
            <a:noAutofit/>
          </a:bodyPr>
          <a:lstStyle>
            <a:lvl1pPr marL="0" indent="0">
              <a:buNone/>
              <a:defRPr sz="1800" b="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56535" y="2384822"/>
            <a:ext cx="3618869" cy="2130029"/>
          </a:xfrm>
        </p:spPr>
        <p:txBody>
          <a:bodyPr>
            <a:normAutofit/>
          </a:bodyPr>
          <a:lstStyle>
            <a:lvl1pPr>
              <a:defRPr sz="1350"/>
            </a:lvl1pPr>
            <a:lvl2pPr>
              <a:defRPr sz="1200"/>
            </a:lvl2pPr>
            <a:lvl3pPr>
              <a:defRPr sz="1050"/>
            </a:lvl3pPr>
            <a:lvl4pPr>
              <a:defRPr sz="900"/>
            </a:lvl4pPr>
            <a:lvl5pPr>
              <a:defRPr sz="900"/>
            </a:lvl5pPr>
            <a:lvl6pPr>
              <a:defRPr sz="900"/>
            </a:lvl6pPr>
            <a:lvl7pPr>
              <a:defRPr sz="900"/>
            </a:lvl7pPr>
            <a:lvl8pPr>
              <a:defRPr sz="9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2ED6B97-833F-44E1-8005-D2A4A7D2929F}" type="datetimeFigureOut">
              <a:rPr lang="en-GB" smtClean="0"/>
              <a:t>19/02/2023</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619032446"/>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866216" y="730251"/>
            <a:ext cx="6571060" cy="530223"/>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2ED6B97-833F-44E1-8005-D2A4A7D2929F}" type="datetimeFigureOut">
              <a:rPr lang="en-GB" smtClean="0"/>
              <a:t>19/02/2023</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4256596879"/>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ED6B97-833F-44E1-8005-D2A4A7D2929F}" type="datetimeFigureOut">
              <a:rPr lang="en-GB" smtClean="0"/>
              <a:t>19/02/2023</a:t>
            </a:fld>
            <a:endParaRPr lang="en-GB"/>
          </a:p>
        </p:txBody>
      </p:sp>
      <p:sp>
        <p:nvSpPr>
          <p:cNvPr id="3" name="Footer Placeholder 2"/>
          <p:cNvSpPr>
            <a:spLocks noGrp="1"/>
          </p:cNvSpPr>
          <p:nvPr>
            <p:ph type="ftr" sz="quarter" idx="11"/>
          </p:nvPr>
        </p:nvSpPr>
        <p:spPr/>
        <p:txBody>
          <a:bodyPr/>
          <a:lstStyle/>
          <a:p>
            <a:endParaRPr lang="en-GB"/>
          </a:p>
        </p:txBody>
      </p:sp>
      <p:sp>
        <p:nvSpPr>
          <p:cNvPr id="7" name="Rectangle 6"/>
          <p:cNvSpPr/>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7424301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9144000" cy="51435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866216" y="971550"/>
            <a:ext cx="2094869" cy="1200150"/>
          </a:xfrm>
        </p:spPr>
        <p:txBody>
          <a:bodyPr anchor="b"/>
          <a:lstStyle>
            <a:lvl1pPr algn="l">
              <a:defRPr sz="1800" b="0"/>
            </a:lvl1pPr>
          </a:lstStyle>
          <a:p>
            <a:r>
              <a:rPr lang="en-US"/>
              <a:t>Click to edit Master title style</a:t>
            </a:r>
            <a:endParaRPr lang="en-US" dirty="0"/>
          </a:p>
        </p:txBody>
      </p:sp>
      <p:sp>
        <p:nvSpPr>
          <p:cNvPr id="3" name="Content Placeholder 2"/>
          <p:cNvSpPr>
            <a:spLocks noGrp="1"/>
          </p:cNvSpPr>
          <p:nvPr>
            <p:ph idx="1"/>
          </p:nvPr>
        </p:nvSpPr>
        <p:spPr>
          <a:xfrm>
            <a:off x="4335859" y="1085850"/>
            <a:ext cx="3892550" cy="3429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866215" y="2346961"/>
            <a:ext cx="2094869" cy="2171699"/>
          </a:xfrm>
        </p:spPr>
        <p:txBody>
          <a:bodyPr/>
          <a:lstStyle>
            <a:lvl1pPr marL="0" indent="0">
              <a:buNone/>
              <a:defRPr sz="1050">
                <a:solidFill>
                  <a:schemeClr val="accent1">
                    <a:lumMod val="60000"/>
                    <a:lumOff val="40000"/>
                  </a:schemeClr>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E2ED6B97-833F-44E1-8005-D2A4A7D2929F}" type="datetimeFigureOut">
              <a:rPr lang="en-GB" smtClean="0"/>
              <a:t>19/02/2023</a:t>
            </a:fld>
            <a:endParaRPr lang="en-GB"/>
          </a:p>
        </p:txBody>
      </p:sp>
      <p:sp>
        <p:nvSpPr>
          <p:cNvPr id="6" name="Footer Placeholder 5"/>
          <p:cNvSpPr>
            <a:spLocks noGrp="1"/>
          </p:cNvSpPr>
          <p:nvPr>
            <p:ph type="ftr" sz="quarter" idx="11"/>
          </p:nvPr>
        </p:nvSpPr>
        <p:spPr/>
        <p:txBody>
          <a:bodyPr/>
          <a:lstStyle/>
          <a:p>
            <a:endParaRPr lang="en-GB"/>
          </a:p>
        </p:txBody>
      </p:sp>
      <p:sp>
        <p:nvSpPr>
          <p:cNvPr id="16" name="Rectangle 15"/>
          <p:cNvSpPr/>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407654328"/>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9144000" cy="51435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866216" y="1270000"/>
            <a:ext cx="2898851" cy="1301750"/>
          </a:xfrm>
        </p:spPr>
        <p:txBody>
          <a:bodyPr anchor="b">
            <a:normAutofit/>
          </a:bodyPr>
          <a:lstStyle>
            <a:lvl1pPr algn="l">
              <a:defRPr sz="27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4910903" y="857250"/>
            <a:ext cx="2420395"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bwMode="gray">
          <a:xfrm>
            <a:off x="866216" y="2743200"/>
            <a:ext cx="2894409" cy="1028700"/>
          </a:xfrm>
        </p:spPr>
        <p:txBody>
          <a:bodyPr>
            <a:normAutofit/>
          </a:bodyPr>
          <a:lstStyle>
            <a:lvl1pPr marL="0" indent="0">
              <a:buNone/>
              <a:defRPr sz="1050">
                <a:solidFill>
                  <a:schemeClr val="accent1">
                    <a:lumMod val="60000"/>
                    <a:lumOff val="40000"/>
                  </a:schemeClr>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E2ED6B97-833F-44E1-8005-D2A4A7D2929F}" type="datetimeFigureOut">
              <a:rPr lang="en-GB" smtClean="0"/>
              <a:t>19/02/2023</a:t>
            </a:fld>
            <a:endParaRPr lang="en-GB"/>
          </a:p>
        </p:txBody>
      </p:sp>
      <p:sp>
        <p:nvSpPr>
          <p:cNvPr id="6" name="Footer Placeholder 5"/>
          <p:cNvSpPr>
            <a:spLocks noGrp="1"/>
          </p:cNvSpPr>
          <p:nvPr>
            <p:ph type="ftr" sz="quarter" idx="11"/>
          </p:nvPr>
        </p:nvSpPr>
        <p:spPr/>
        <p:txBody>
          <a:bodyPr/>
          <a:lstStyle/>
          <a:p>
            <a:endParaRPr lang="en-GB"/>
          </a:p>
        </p:txBody>
      </p:sp>
      <p:sp>
        <p:nvSpPr>
          <p:cNvPr id="16" name="Rectangle 15"/>
          <p:cNvSpPr/>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497464537"/>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7000">
              <a:srgbClr val="FBD3E7"/>
            </a:gs>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grpSp>
        <p:nvGrpSpPr>
          <p:cNvPr id="8" name="Group 7"/>
          <p:cNvGrpSpPr/>
          <p:nvPr/>
        </p:nvGrpSpPr>
        <p:grpSpPr>
          <a:xfrm>
            <a:off x="0" y="0"/>
            <a:ext cx="9144000" cy="5143500"/>
            <a:chOff x="0" y="0"/>
            <a:chExt cx="12192000" cy="6858000"/>
          </a:xfrm>
        </p:grpSpPr>
        <p:sp>
          <p:nvSpPr>
            <p:cNvPr id="7" name="Rectangle 6"/>
            <p:cNvSpPr/>
            <p:nvPr/>
          </p:nvSpPr>
          <p:spPr>
            <a:xfrm>
              <a:off x="0" y="0"/>
              <a:ext cx="12192000" cy="6858000"/>
            </a:xfrm>
            <a:prstGeom prst="rect">
              <a:avLst/>
            </a:prstGeom>
            <a:blipFill>
              <a:blip r:embed="rId2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866216" y="730251"/>
            <a:ext cx="6571060" cy="530223"/>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866216" y="1952625"/>
            <a:ext cx="6571060" cy="256222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989829" y="4793879"/>
            <a:ext cx="742949" cy="228599"/>
          </a:xfrm>
          <a:prstGeom prst="rect">
            <a:avLst/>
          </a:prstGeom>
        </p:spPr>
        <p:txBody>
          <a:bodyPr vert="horz" lIns="91440" tIns="45720" rIns="91440" bIns="45720" rtlCol="0" anchor="ctr"/>
          <a:lstStyle>
            <a:lvl1pPr algn="r">
              <a:defRPr sz="750" b="1" i="0">
                <a:solidFill>
                  <a:schemeClr val="accent1"/>
                </a:solidFill>
              </a:defRPr>
            </a:lvl1pPr>
          </a:lstStyle>
          <a:p>
            <a:fld id="{E2ED6B97-833F-44E1-8005-D2A4A7D2929F}" type="datetimeFigureOut">
              <a:rPr lang="en-GB" smtClean="0"/>
              <a:t>19/02/2023</a:t>
            </a:fld>
            <a:endParaRPr lang="en-GB"/>
          </a:p>
        </p:txBody>
      </p:sp>
      <p:sp>
        <p:nvSpPr>
          <p:cNvPr id="5" name="Footer Placeholder 4"/>
          <p:cNvSpPr>
            <a:spLocks noGrp="1"/>
          </p:cNvSpPr>
          <p:nvPr>
            <p:ph type="ftr" sz="quarter" idx="3"/>
          </p:nvPr>
        </p:nvSpPr>
        <p:spPr>
          <a:xfrm>
            <a:off x="420833" y="4793879"/>
            <a:ext cx="2894846" cy="228601"/>
          </a:xfrm>
          <a:prstGeom prst="rect">
            <a:avLst/>
          </a:prstGeom>
        </p:spPr>
        <p:txBody>
          <a:bodyPr vert="horz" lIns="91440" tIns="45720" rIns="91440" bIns="45720" rtlCol="0" anchor="ctr"/>
          <a:lstStyle>
            <a:lvl1pPr algn="l">
              <a:defRPr sz="750" b="1" i="0">
                <a:solidFill>
                  <a:schemeClr val="accent1"/>
                </a:solidFill>
              </a:defRPr>
            </a:lvl1pPr>
          </a:lstStyle>
          <a:p>
            <a:endParaRPr lang="en-GB"/>
          </a:p>
        </p:txBody>
      </p:sp>
      <p:sp>
        <p:nvSpPr>
          <p:cNvPr id="21" name="Rectangle 20"/>
          <p:cNvSpPr/>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7764406" y="221797"/>
            <a:ext cx="628649" cy="575765"/>
          </a:xfrm>
          <a:prstGeom prst="rect">
            <a:avLst/>
          </a:prstGeom>
        </p:spPr>
        <p:txBody>
          <a:bodyPr vert="horz" lIns="91440" tIns="45720" rIns="91440" bIns="45720" rtlCol="0" anchor="b"/>
          <a:lstStyle>
            <a:lvl1pPr algn="ctr">
              <a:defRPr sz="2100" b="0" i="0">
                <a:solidFill>
                  <a:schemeClr val="bg1"/>
                </a:solidFill>
              </a:defRPr>
            </a:lvl1p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929322189"/>
      </p:ext>
    </p:extLst>
  </p:cSld>
  <p:clrMap bg1="lt1" tx1="dk1" bg2="lt2" tx2="dk2" accent1="accent1" accent2="accent2" accent3="accent3" accent4="accent4" accent5="accent5" accent6="accent6" hlink="hlink" folHlink="folHlink"/>
  <p:sldLayoutIdLst>
    <p:sldLayoutId id="2147484358" r:id="rId1"/>
    <p:sldLayoutId id="2147484359" r:id="rId2"/>
    <p:sldLayoutId id="2147484360" r:id="rId3"/>
    <p:sldLayoutId id="2147484361" r:id="rId4"/>
    <p:sldLayoutId id="2147484362" r:id="rId5"/>
    <p:sldLayoutId id="2147484363" r:id="rId6"/>
    <p:sldLayoutId id="2147484364" r:id="rId7"/>
    <p:sldLayoutId id="2147484365" r:id="rId8"/>
    <p:sldLayoutId id="2147484366" r:id="rId9"/>
    <p:sldLayoutId id="2147484367" r:id="rId10"/>
    <p:sldLayoutId id="2147484368" r:id="rId11"/>
    <p:sldLayoutId id="2147484369" r:id="rId12"/>
    <p:sldLayoutId id="2147484370" r:id="rId13"/>
    <p:sldLayoutId id="2147484371" r:id="rId14"/>
    <p:sldLayoutId id="2147484372" r:id="rId15"/>
    <p:sldLayoutId id="2147484373" r:id="rId16"/>
    <p:sldLayoutId id="2147484374" r:id="rId17"/>
    <p:sldLayoutId id="2147484375" r:id="rId18"/>
    <p:sldLayoutId id="2147484376" r:id="rId19"/>
    <p:sldLayoutId id="2147484377" r:id="rId20"/>
  </p:sldLayoutIdLst>
  <p:hf sldNum="0" hdr="0" ftr="0" dt="0"/>
  <p:txStyles>
    <p:titleStyle>
      <a:lvl1pPr algn="l" defTabSz="342900" rtl="0" eaLnBrk="1" latinLnBrk="0" hangingPunct="1">
        <a:spcBef>
          <a:spcPct val="0"/>
        </a:spcBef>
        <a:buNone/>
        <a:defRPr sz="27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57175" indent="-257175" algn="l" defTabSz="342900" rtl="0" eaLnBrk="1" latinLnBrk="0" hangingPunct="1">
        <a:spcBef>
          <a:spcPts val="750"/>
        </a:spcBef>
        <a:spcAft>
          <a:spcPts val="0"/>
        </a:spcAft>
        <a:buClr>
          <a:schemeClr val="accent1"/>
        </a:buClr>
        <a:buSzPct val="80000"/>
        <a:buFont typeface="Wingdings 3" charset="2"/>
        <a:buChar char=""/>
        <a:defRPr sz="1350" b="0" i="0" kern="1200">
          <a:solidFill>
            <a:schemeClr val="tx1">
              <a:lumMod val="75000"/>
              <a:lumOff val="25000"/>
            </a:schemeClr>
          </a:solidFill>
          <a:latin typeface="+mn-lt"/>
          <a:ea typeface="+mn-ea"/>
          <a:cs typeface="+mn-cs"/>
        </a:defRPr>
      </a:lvl1pPr>
      <a:lvl2pPr marL="557213" indent="-214313" algn="l" defTabSz="342900" rtl="0" eaLnBrk="1" latinLnBrk="0" hangingPunct="1">
        <a:spcBef>
          <a:spcPts val="75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2pPr>
      <a:lvl3pPr marL="857250" indent="-171450" algn="l" defTabSz="342900" rtl="0" eaLnBrk="1" latinLnBrk="0" hangingPunct="1">
        <a:spcBef>
          <a:spcPts val="750"/>
        </a:spcBef>
        <a:spcAft>
          <a:spcPts val="0"/>
        </a:spcAft>
        <a:buClr>
          <a:schemeClr val="accent1"/>
        </a:buClr>
        <a:buSzPct val="80000"/>
        <a:buFont typeface="Wingdings 3" charset="2"/>
        <a:buChar char=""/>
        <a:defRPr sz="1050" b="0" i="0" kern="1200">
          <a:solidFill>
            <a:schemeClr val="tx1">
              <a:lumMod val="75000"/>
              <a:lumOff val="25000"/>
            </a:schemeClr>
          </a:solidFill>
          <a:latin typeface="+mn-lt"/>
          <a:ea typeface="+mn-ea"/>
          <a:cs typeface="+mn-cs"/>
        </a:defRPr>
      </a:lvl3pPr>
      <a:lvl4pPr marL="1200150" indent="-171450" algn="l" defTabSz="342900" rtl="0" eaLnBrk="1" latinLnBrk="0" hangingPunct="1">
        <a:spcBef>
          <a:spcPts val="750"/>
        </a:spcBef>
        <a:spcAft>
          <a:spcPts val="0"/>
        </a:spcAft>
        <a:buClr>
          <a:schemeClr val="accent1"/>
        </a:buClr>
        <a:buSzPct val="80000"/>
        <a:buFont typeface="Wingdings 3" charset="2"/>
        <a:buChar char=""/>
        <a:defRPr sz="900" b="0" i="0" kern="1200">
          <a:solidFill>
            <a:schemeClr val="tx1">
              <a:lumMod val="75000"/>
              <a:lumOff val="25000"/>
            </a:schemeClr>
          </a:solidFill>
          <a:latin typeface="+mn-lt"/>
          <a:ea typeface="+mn-ea"/>
          <a:cs typeface="+mn-cs"/>
        </a:defRPr>
      </a:lvl4pPr>
      <a:lvl5pPr marL="1543050" indent="-171450" algn="l" defTabSz="342900" rtl="0" eaLnBrk="1" latinLnBrk="0" hangingPunct="1">
        <a:spcBef>
          <a:spcPts val="750"/>
        </a:spcBef>
        <a:spcAft>
          <a:spcPts val="0"/>
        </a:spcAft>
        <a:buClr>
          <a:schemeClr val="accent1"/>
        </a:buClr>
        <a:buSzPct val="80000"/>
        <a:buFont typeface="Wingdings 3" charset="2"/>
        <a:buChar char=""/>
        <a:defRPr sz="900" b="0" i="0" kern="1200">
          <a:solidFill>
            <a:schemeClr val="tx1">
              <a:lumMod val="75000"/>
              <a:lumOff val="25000"/>
            </a:schemeClr>
          </a:solidFill>
          <a:latin typeface="+mn-lt"/>
          <a:ea typeface="+mn-ea"/>
          <a:cs typeface="+mn-cs"/>
        </a:defRPr>
      </a:lvl5pPr>
      <a:lvl6pPr marL="1885950" indent="-171450" algn="l" defTabSz="342900" rtl="0" eaLnBrk="1" latinLnBrk="0" hangingPunct="1">
        <a:spcBef>
          <a:spcPts val="750"/>
        </a:spcBef>
        <a:spcAft>
          <a:spcPts val="0"/>
        </a:spcAft>
        <a:buClr>
          <a:schemeClr val="accent1"/>
        </a:buClr>
        <a:buSzPct val="80000"/>
        <a:buFont typeface="Wingdings 3" charset="2"/>
        <a:buChar char=""/>
        <a:defRPr sz="900" b="0" i="0" kern="1200">
          <a:solidFill>
            <a:schemeClr val="tx1">
              <a:lumMod val="75000"/>
              <a:lumOff val="25000"/>
            </a:schemeClr>
          </a:solidFill>
          <a:latin typeface="+mn-lt"/>
          <a:ea typeface="+mn-ea"/>
          <a:cs typeface="+mn-cs"/>
        </a:defRPr>
      </a:lvl6pPr>
      <a:lvl7pPr marL="2228850" indent="-171450" algn="l" defTabSz="342900" rtl="0" eaLnBrk="1" latinLnBrk="0" hangingPunct="1">
        <a:spcBef>
          <a:spcPts val="750"/>
        </a:spcBef>
        <a:spcAft>
          <a:spcPts val="0"/>
        </a:spcAft>
        <a:buClr>
          <a:schemeClr val="accent1"/>
        </a:buClr>
        <a:buSzPct val="80000"/>
        <a:buFont typeface="Wingdings 3" charset="2"/>
        <a:buChar char=""/>
        <a:defRPr sz="900" b="0" i="0" kern="1200">
          <a:solidFill>
            <a:schemeClr val="tx1">
              <a:lumMod val="75000"/>
              <a:lumOff val="25000"/>
            </a:schemeClr>
          </a:solidFill>
          <a:latin typeface="+mn-lt"/>
          <a:ea typeface="+mn-ea"/>
          <a:cs typeface="+mn-cs"/>
        </a:defRPr>
      </a:lvl7pPr>
      <a:lvl8pPr marL="2571750" indent="-171450" algn="l" defTabSz="342900" rtl="0" eaLnBrk="1" latinLnBrk="0" hangingPunct="1">
        <a:spcBef>
          <a:spcPts val="750"/>
        </a:spcBef>
        <a:spcAft>
          <a:spcPts val="0"/>
        </a:spcAft>
        <a:buClr>
          <a:schemeClr val="accent1"/>
        </a:buClr>
        <a:buSzPct val="80000"/>
        <a:buFont typeface="Wingdings 3" charset="2"/>
        <a:buChar char=""/>
        <a:defRPr sz="900" b="0" i="0" kern="1200">
          <a:solidFill>
            <a:schemeClr val="tx1">
              <a:lumMod val="75000"/>
              <a:lumOff val="25000"/>
            </a:schemeClr>
          </a:solidFill>
          <a:latin typeface="+mn-lt"/>
          <a:ea typeface="+mn-ea"/>
          <a:cs typeface="+mn-cs"/>
        </a:defRPr>
      </a:lvl8pPr>
      <a:lvl9pPr marL="2914650" indent="-171450" algn="l" defTabSz="342900" rtl="0" eaLnBrk="1" latinLnBrk="0" hangingPunct="1">
        <a:spcBef>
          <a:spcPts val="750"/>
        </a:spcBef>
        <a:spcAft>
          <a:spcPts val="0"/>
        </a:spcAft>
        <a:buClr>
          <a:schemeClr val="accent1"/>
        </a:buClr>
        <a:buSzPct val="80000"/>
        <a:buFont typeface="Wingdings 3" charset="2"/>
        <a:buChar char=""/>
        <a:defRPr sz="900" b="0" i="0" kern="1200">
          <a:solidFill>
            <a:schemeClr val="tx1">
              <a:lumMod val="75000"/>
              <a:lumOff val="25000"/>
            </a:schemeClr>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19.xml"/><Relationship Id="rId5" Type="http://schemas.openxmlformats.org/officeDocument/2006/relationships/image" Target="../media/image16.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19.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19.xml"/><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19.xml"/><Relationship Id="rId5" Type="http://schemas.openxmlformats.org/officeDocument/2006/relationships/image" Target="../media/image24.png"/><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15.xml"/><Relationship Id="rId1" Type="http://schemas.openxmlformats.org/officeDocument/2006/relationships/slideLayout" Target="../slideLayouts/slideLayout19.xml"/><Relationship Id="rId4" Type="http://schemas.openxmlformats.org/officeDocument/2006/relationships/image" Target="../media/image26.emf"/></Relationships>
</file>

<file path=ppt/slides/_rels/slide16.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16.xml"/><Relationship Id="rId1" Type="http://schemas.openxmlformats.org/officeDocument/2006/relationships/slideLayout" Target="../slideLayouts/slideLayout19.xml"/><Relationship Id="rId4" Type="http://schemas.openxmlformats.org/officeDocument/2006/relationships/image" Target="../media/image28.emf"/></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3" Type="http://schemas.openxmlformats.org/officeDocument/2006/relationships/hyperlink" Target="https://info.cambridgespark.com/hubfs/Bootcamp%20resources/Portfolio/Heart%20disease%20data%20set%20on%20UCI%20Repository%20.xlsx" TargetMode="External"/><Relationship Id="rId2" Type="http://schemas.openxmlformats.org/officeDocument/2006/relationships/notesSlide" Target="../notesSlides/notesSlide18.xml"/><Relationship Id="rId1" Type="http://schemas.openxmlformats.org/officeDocument/2006/relationships/slideLayout" Target="../slideLayouts/slideLayout19.xml"/><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19.xml"/><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9.xml"/></Relationships>
</file>

<file path=ppt/slides/_rels/slide20.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20.xml"/><Relationship Id="rId1" Type="http://schemas.openxmlformats.org/officeDocument/2006/relationships/slideLayout" Target="../slideLayouts/slideLayout19.xml"/><Relationship Id="rId5" Type="http://schemas.openxmlformats.org/officeDocument/2006/relationships/image" Target="../media/image33.png"/><Relationship Id="rId4" Type="http://schemas.openxmlformats.org/officeDocument/2006/relationships/image" Target="../media/image32.png"/></Relationships>
</file>

<file path=ppt/slides/_rels/slide21.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21.xml"/><Relationship Id="rId1" Type="http://schemas.openxmlformats.org/officeDocument/2006/relationships/slideLayout" Target="../slideLayouts/slideLayout19.xml"/><Relationship Id="rId5" Type="http://schemas.openxmlformats.org/officeDocument/2006/relationships/image" Target="../media/image36.emf"/><Relationship Id="rId4" Type="http://schemas.openxmlformats.org/officeDocument/2006/relationships/image" Target="../media/image35.emf"/></Relationships>
</file>

<file path=ppt/slides/_rels/slide22.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notesSlide" Target="../notesSlides/notesSlide22.xml"/><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notesSlide" Target="../notesSlides/notesSlide23.xml"/><Relationship Id="rId1" Type="http://schemas.openxmlformats.org/officeDocument/2006/relationships/slideLayout" Target="../slideLayouts/slideLayout19.xml"/><Relationship Id="rId6" Type="http://schemas.openxmlformats.org/officeDocument/2006/relationships/image" Target="../media/image41.emf"/><Relationship Id="rId5" Type="http://schemas.openxmlformats.org/officeDocument/2006/relationships/image" Target="../media/image40.emf"/><Relationship Id="rId4" Type="http://schemas.openxmlformats.org/officeDocument/2006/relationships/image" Target="../media/image39.em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4.xml"/><Relationship Id="rId1" Type="http://schemas.openxmlformats.org/officeDocument/2006/relationships/slideLayout" Target="../slideLayouts/slideLayout19.xml"/><Relationship Id="rId4" Type="http://schemas.openxmlformats.org/officeDocument/2006/relationships/image" Target="../media/image43.png"/></Relationships>
</file>

<file path=ppt/slides/_rels/slide2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19.xml"/><Relationship Id="rId5" Type="http://schemas.openxmlformats.org/officeDocument/2006/relationships/image" Target="../media/image47.png"/><Relationship Id="rId4" Type="http://schemas.openxmlformats.org/officeDocument/2006/relationships/image" Target="../media/image46.png"/></Relationships>
</file>

<file path=ppt/slides/_rels/slide2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19.xml"/><Relationship Id="rId4" Type="http://schemas.openxmlformats.org/officeDocument/2006/relationships/image" Target="../media/image50.png"/></Relationships>
</file>

<file path=ppt/slides/_rels/slide2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5.xml"/><Relationship Id="rId1" Type="http://schemas.openxmlformats.org/officeDocument/2006/relationships/slideLayout" Target="../slideLayouts/slideLayout19.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2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6.xml"/><Relationship Id="rId1" Type="http://schemas.openxmlformats.org/officeDocument/2006/relationships/slideLayout" Target="../slideLayouts/slideLayout19.xml"/><Relationship Id="rId5" Type="http://schemas.openxmlformats.org/officeDocument/2006/relationships/image" Target="../media/image57.png"/><Relationship Id="rId4" Type="http://schemas.openxmlformats.org/officeDocument/2006/relationships/image" Target="../media/image56.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9.xml"/></Relationships>
</file>

<file path=ppt/slides/_rels/slide3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7.xml"/><Relationship Id="rId1" Type="http://schemas.openxmlformats.org/officeDocument/2006/relationships/slideLayout" Target="../slideLayouts/slideLayout19.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3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8.xml"/><Relationship Id="rId1" Type="http://schemas.openxmlformats.org/officeDocument/2006/relationships/slideLayout" Target="../slideLayouts/slideLayout19.xml"/></Relationships>
</file>

<file path=ppt/slides/_rels/slide3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9.xml"/><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9.xml"/><Relationship Id="rId5" Type="http://schemas.openxmlformats.org/officeDocument/2006/relationships/hyperlink" Target="https://datasets.imdbws.com/" TargetMode="External"/><Relationship Id="rId4" Type="http://schemas.openxmlformats.org/officeDocument/2006/relationships/hyperlink" Target="https://www.the-numbers.com/movie/budgets"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9.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9.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8.xml"/><Relationship Id="rId1" Type="http://schemas.openxmlformats.org/officeDocument/2006/relationships/slideLayout" Target="../slideLayouts/slideLayout19.xml"/><Relationship Id="rId5" Type="http://schemas.openxmlformats.org/officeDocument/2006/relationships/image" Target="../media/image13.png"/><Relationship Id="rId4" Type="http://schemas.openxmlformats.org/officeDocument/2006/relationships/image" Target="../media/image12.emf"/></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22"/>
          <p:cNvSpPr txBox="1"/>
          <p:nvPr/>
        </p:nvSpPr>
        <p:spPr>
          <a:xfrm>
            <a:off x="4020571" y="1888164"/>
            <a:ext cx="4500085" cy="2462172"/>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SzPts val="1100"/>
              <a:buNone/>
            </a:pPr>
            <a:r>
              <a:rPr lang="en" sz="2600" dirty="0">
                <a:solidFill>
                  <a:schemeClr val="dk1"/>
                </a:solidFill>
                <a:latin typeface="Source Sans Pro SemiBold"/>
                <a:ea typeface="Source Sans Pro SemiBold"/>
                <a:cs typeface="Source Sans Pro SemiBold"/>
                <a:sym typeface="Source Sans Pro SemiBold"/>
              </a:rPr>
              <a:t>Data Citizen Skills Bootcamp Portfolio and Evidence</a:t>
            </a:r>
          </a:p>
          <a:p>
            <a:pPr marL="0" marR="0" lvl="0" indent="0" algn="r" rtl="0">
              <a:spcBef>
                <a:spcPts val="0"/>
              </a:spcBef>
              <a:spcAft>
                <a:spcPts val="0"/>
              </a:spcAft>
              <a:buSzPts val="1100"/>
              <a:buNone/>
            </a:pPr>
            <a:endParaRPr sz="2600" dirty="0">
              <a:solidFill>
                <a:schemeClr val="dk1"/>
              </a:solidFill>
              <a:latin typeface="Source Sans Pro SemiBold"/>
              <a:ea typeface="Source Sans Pro SemiBold"/>
              <a:cs typeface="Source Sans Pro SemiBold"/>
              <a:sym typeface="Source Sans Pro SemiBold"/>
            </a:endParaRPr>
          </a:p>
          <a:p>
            <a:pPr marL="0" marR="0" lvl="0" indent="0" algn="r" rtl="0">
              <a:spcBef>
                <a:spcPts val="0"/>
              </a:spcBef>
              <a:spcAft>
                <a:spcPts val="0"/>
              </a:spcAft>
              <a:buSzPts val="1100"/>
              <a:buNone/>
            </a:pPr>
            <a:r>
              <a:rPr lang="en" sz="2400" dirty="0">
                <a:solidFill>
                  <a:schemeClr val="accent6">
                    <a:lumMod val="50000"/>
                  </a:schemeClr>
                </a:solidFill>
                <a:latin typeface="Source Sans Pro SemiBold"/>
                <a:ea typeface="Source Sans Pro SemiBold"/>
                <a:cs typeface="Source Sans Pro SemiBold"/>
                <a:sym typeface="Source Sans Pro SemiBold"/>
              </a:rPr>
              <a:t>Smitha Chundakkad</a:t>
            </a:r>
            <a:endParaRPr sz="2400" dirty="0">
              <a:solidFill>
                <a:schemeClr val="accent6">
                  <a:lumMod val="50000"/>
                </a:schemeClr>
              </a:solidFill>
              <a:latin typeface="Source Sans Pro SemiBold"/>
              <a:ea typeface="Source Sans Pro SemiBold"/>
              <a:cs typeface="Source Sans Pro SemiBold"/>
              <a:sym typeface="Source Sans Pro SemiBold"/>
            </a:endParaRPr>
          </a:p>
          <a:p>
            <a:pPr marL="0" marR="0" lvl="0" indent="0" algn="r" rtl="0">
              <a:spcBef>
                <a:spcPts val="0"/>
              </a:spcBef>
              <a:spcAft>
                <a:spcPts val="0"/>
              </a:spcAft>
              <a:buSzPts val="1100"/>
              <a:buNone/>
            </a:pPr>
            <a:endParaRPr sz="2600" dirty="0">
              <a:solidFill>
                <a:schemeClr val="accent6">
                  <a:lumMod val="50000"/>
                </a:schemeClr>
              </a:solidFill>
              <a:latin typeface="Source Sans Pro SemiBold"/>
              <a:ea typeface="Source Sans Pro SemiBold"/>
              <a:cs typeface="Source Sans Pro SemiBold"/>
              <a:sym typeface="Source Sans Pro SemiBold"/>
            </a:endParaRPr>
          </a:p>
          <a:p>
            <a:pPr marL="0" marR="0" lvl="0" indent="0" algn="r" rtl="0">
              <a:spcBef>
                <a:spcPts val="0"/>
              </a:spcBef>
              <a:spcAft>
                <a:spcPts val="0"/>
              </a:spcAft>
              <a:buNone/>
            </a:pPr>
            <a:endParaRPr sz="2600" dirty="0">
              <a:solidFill>
                <a:schemeClr val="dk1"/>
              </a:solidFill>
              <a:latin typeface="Source Sans Pro SemiBold"/>
              <a:ea typeface="Source Sans Pro SemiBold"/>
              <a:cs typeface="Source Sans Pro SemiBold"/>
              <a:sym typeface="Source Sans Pro SemiBold"/>
            </a:endParaRPr>
          </a:p>
        </p:txBody>
      </p:sp>
      <p:pic>
        <p:nvPicPr>
          <p:cNvPr id="3" name="Picture 2">
            <a:extLst>
              <a:ext uri="{FF2B5EF4-FFF2-40B4-BE49-F238E27FC236}">
                <a16:creationId xmlns:a16="http://schemas.microsoft.com/office/drawing/2014/main" id="{2F2A7819-3FDC-F084-B025-E6488C2C630C}"/>
              </a:ext>
            </a:extLst>
          </p:cNvPr>
          <p:cNvPicPr>
            <a:picLocks noChangeAspect="1"/>
          </p:cNvPicPr>
          <p:nvPr/>
        </p:nvPicPr>
        <p:blipFill>
          <a:blip r:embed="rId3"/>
          <a:stretch>
            <a:fillRect/>
          </a:stretch>
        </p:blipFill>
        <p:spPr>
          <a:xfrm>
            <a:off x="111512" y="2357747"/>
            <a:ext cx="4661210" cy="2545678"/>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26"/>
          <p:cNvSpPr>
            <a:spLocks noGrp="1"/>
          </p:cNvSpPr>
          <p:nvPr>
            <p:ph type="body" idx="1"/>
          </p:nvPr>
        </p:nvSpPr>
        <p:spPr>
          <a:prstGeom prst="parallelogram">
            <a:avLst>
              <a:gd name="adj" fmla="val 37388"/>
            </a:avLst>
          </a:prstGeom>
          <a:solidFill>
            <a:schemeClr val="dk2"/>
          </a:solid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3F3F3F"/>
              </a:buClr>
              <a:buSzPts val="100"/>
              <a:buNone/>
            </a:pPr>
            <a:r>
              <a:rPr lang="en" dirty="0"/>
              <a:t> </a:t>
            </a:r>
            <a:endParaRPr dirty="0"/>
          </a:p>
        </p:txBody>
      </p:sp>
      <p:sp>
        <p:nvSpPr>
          <p:cNvPr id="156" name="Google Shape;156;p26"/>
          <p:cNvSpPr>
            <a:spLocks noGrp="1"/>
          </p:cNvSpPr>
          <p:nvPr>
            <p:ph type="body" idx="2"/>
          </p:nvPr>
        </p:nvSpPr>
        <p:spPr>
          <a:prstGeom prst="parallelogram">
            <a:avLst>
              <a:gd name="adj" fmla="val 37388"/>
            </a:avLst>
          </a:prstGeom>
          <a:solidFill>
            <a:schemeClr val="accent2">
              <a:lumMod val="20000"/>
              <a:lumOff val="80000"/>
            </a:schemeClr>
          </a:solidFill>
          <a:ln>
            <a:noFill/>
          </a:ln>
        </p:spPr>
        <p:txBody>
          <a:bodyPr spcFirstLastPara="1" vert="horz" wrap="square" lIns="91425" tIns="45700" rIns="91425" bIns="45700" rtlCol="0" anchor="t" anchorCtr="0">
            <a:noAutofit/>
          </a:bodyPr>
          <a:lstStyle/>
          <a:p>
            <a:pPr marL="0" indent="0">
              <a:spcBef>
                <a:spcPts val="0"/>
              </a:spcBef>
            </a:pPr>
            <a:r>
              <a:rPr lang="en"/>
              <a:t> </a:t>
            </a:r>
            <a:endParaRPr/>
          </a:p>
        </p:txBody>
      </p:sp>
      <p:sp>
        <p:nvSpPr>
          <p:cNvPr id="157" name="Google Shape;157;p26"/>
          <p:cNvSpPr txBox="1">
            <a:spLocks noGrp="1"/>
          </p:cNvSpPr>
          <p:nvPr>
            <p:ph type="body" idx="3"/>
          </p:nvPr>
        </p:nvSpPr>
        <p:spPr>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900"/>
              <a:buNone/>
            </a:pPr>
            <a:r>
              <a:rPr lang="en-GB" dirty="0"/>
              <a:t>Smitha Chundakkad</a:t>
            </a:r>
            <a:endParaRPr lang="en-GB" dirty="0">
              <a:latin typeface="Source Sans Pro"/>
              <a:ea typeface="Source Sans Pro"/>
              <a:cs typeface="Source Sans Pro"/>
              <a:sym typeface="Source Sans Pro"/>
            </a:endParaRPr>
          </a:p>
        </p:txBody>
      </p:sp>
      <p:sp>
        <p:nvSpPr>
          <p:cNvPr id="158" name="Google Shape;158;p26"/>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1100"/>
              <a:buFont typeface="Arial"/>
              <a:buNone/>
            </a:pPr>
            <a:r>
              <a:rPr lang="en" dirty="0"/>
              <a:t>Task 2 - Data Cleaning</a:t>
            </a:r>
            <a:endParaRPr dirty="0"/>
          </a:p>
        </p:txBody>
      </p:sp>
      <p:pic>
        <p:nvPicPr>
          <p:cNvPr id="3" name="Picture 2">
            <a:extLst>
              <a:ext uri="{FF2B5EF4-FFF2-40B4-BE49-F238E27FC236}">
                <a16:creationId xmlns:a16="http://schemas.microsoft.com/office/drawing/2014/main" id="{F5AA56CD-DECE-F9ED-5FA9-233DBE97AC3F}"/>
              </a:ext>
            </a:extLst>
          </p:cNvPr>
          <p:cNvPicPr>
            <a:picLocks noChangeAspect="1"/>
          </p:cNvPicPr>
          <p:nvPr/>
        </p:nvPicPr>
        <p:blipFill>
          <a:blip r:embed="rId3"/>
          <a:stretch>
            <a:fillRect/>
          </a:stretch>
        </p:blipFill>
        <p:spPr>
          <a:xfrm>
            <a:off x="3430947" y="1870557"/>
            <a:ext cx="3373939" cy="1304777"/>
          </a:xfrm>
          <a:prstGeom prst="rect">
            <a:avLst/>
          </a:prstGeom>
          <a:ln>
            <a:solidFill>
              <a:schemeClr val="accent2"/>
            </a:solidFill>
          </a:ln>
        </p:spPr>
      </p:pic>
      <p:pic>
        <p:nvPicPr>
          <p:cNvPr id="14" name="Picture 13">
            <a:extLst>
              <a:ext uri="{FF2B5EF4-FFF2-40B4-BE49-F238E27FC236}">
                <a16:creationId xmlns:a16="http://schemas.microsoft.com/office/drawing/2014/main" id="{75737A8D-8696-8C6D-BEB9-E8C2B39F2871}"/>
              </a:ext>
            </a:extLst>
          </p:cNvPr>
          <p:cNvPicPr>
            <a:picLocks noChangeAspect="1"/>
          </p:cNvPicPr>
          <p:nvPr/>
        </p:nvPicPr>
        <p:blipFill>
          <a:blip r:embed="rId4"/>
          <a:stretch>
            <a:fillRect/>
          </a:stretch>
        </p:blipFill>
        <p:spPr>
          <a:xfrm>
            <a:off x="6985605" y="1838238"/>
            <a:ext cx="1608023" cy="1369413"/>
          </a:xfrm>
          <a:prstGeom prst="rect">
            <a:avLst/>
          </a:prstGeom>
          <a:ln>
            <a:solidFill>
              <a:schemeClr val="accent1">
                <a:lumMod val="60000"/>
                <a:lumOff val="40000"/>
              </a:schemeClr>
            </a:solidFill>
          </a:ln>
        </p:spPr>
      </p:pic>
      <p:pic>
        <p:nvPicPr>
          <p:cNvPr id="20" name="Picture 19">
            <a:extLst>
              <a:ext uri="{FF2B5EF4-FFF2-40B4-BE49-F238E27FC236}">
                <a16:creationId xmlns:a16="http://schemas.microsoft.com/office/drawing/2014/main" id="{8DD8D1D0-8DC9-3A91-F8A1-046B5DB83CB8}"/>
              </a:ext>
            </a:extLst>
          </p:cNvPr>
          <p:cNvPicPr>
            <a:picLocks noChangeAspect="1"/>
          </p:cNvPicPr>
          <p:nvPr/>
        </p:nvPicPr>
        <p:blipFill>
          <a:blip r:embed="rId5"/>
          <a:stretch>
            <a:fillRect/>
          </a:stretch>
        </p:blipFill>
        <p:spPr>
          <a:xfrm>
            <a:off x="3646537" y="3449274"/>
            <a:ext cx="4947091" cy="1592910"/>
          </a:xfrm>
          <a:prstGeom prst="rect">
            <a:avLst/>
          </a:prstGeom>
          <a:ln>
            <a:solidFill>
              <a:schemeClr val="accent1">
                <a:lumMod val="60000"/>
                <a:lumOff val="40000"/>
              </a:schemeClr>
            </a:solidFill>
          </a:ln>
        </p:spPr>
      </p:pic>
      <p:sp>
        <p:nvSpPr>
          <p:cNvPr id="23" name="TextBox 22">
            <a:extLst>
              <a:ext uri="{FF2B5EF4-FFF2-40B4-BE49-F238E27FC236}">
                <a16:creationId xmlns:a16="http://schemas.microsoft.com/office/drawing/2014/main" id="{C76CE0A0-7BD0-C657-4EF0-440A7DF2FFFD}"/>
              </a:ext>
            </a:extLst>
          </p:cNvPr>
          <p:cNvSpPr txBox="1"/>
          <p:nvPr/>
        </p:nvSpPr>
        <p:spPr>
          <a:xfrm>
            <a:off x="1052408" y="975453"/>
            <a:ext cx="929383" cy="369332"/>
          </a:xfrm>
          <a:prstGeom prst="rect">
            <a:avLst/>
          </a:prstGeom>
          <a:noFill/>
        </p:spPr>
        <p:txBody>
          <a:bodyPr wrap="square" rtlCol="0">
            <a:spAutoFit/>
          </a:bodyPr>
          <a:lstStyle/>
          <a:p>
            <a:r>
              <a:rPr lang="en-GB" b="1" u="sng" dirty="0">
                <a:solidFill>
                  <a:schemeClr val="bg1"/>
                </a:solidFill>
                <a:latin typeface="Agency FB" panose="020B0503020202020204" pitchFamily="34" charset="0"/>
              </a:rPr>
              <a:t>Dataset 1</a:t>
            </a:r>
          </a:p>
        </p:txBody>
      </p:sp>
      <p:sp>
        <p:nvSpPr>
          <p:cNvPr id="24" name="Rectangle: Rounded Corners 23">
            <a:extLst>
              <a:ext uri="{FF2B5EF4-FFF2-40B4-BE49-F238E27FC236}">
                <a16:creationId xmlns:a16="http://schemas.microsoft.com/office/drawing/2014/main" id="{DAC0F44D-5917-A51C-B9FD-1087FECFE334}"/>
              </a:ext>
            </a:extLst>
          </p:cNvPr>
          <p:cNvSpPr/>
          <p:nvPr/>
        </p:nvSpPr>
        <p:spPr>
          <a:xfrm>
            <a:off x="2148469" y="827602"/>
            <a:ext cx="5459105" cy="676300"/>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dirty="0">
                <a:solidFill>
                  <a:schemeClr val="tx1"/>
                </a:solidFill>
                <a:latin typeface="+mj-lt"/>
                <a:ea typeface="Source Sans Pro"/>
                <a:sym typeface="Source Sans Pro"/>
              </a:rPr>
              <a:t>Having clean data is critical to data analysis. Here we have a fake dataset provided by Cambridge Spark, which is hard to read and difficult to analyse</a:t>
            </a:r>
            <a:r>
              <a:rPr lang="en-GB" sz="1100" dirty="0">
                <a:solidFill>
                  <a:schemeClr val="tx1"/>
                </a:solidFill>
                <a:latin typeface="+mj-lt"/>
                <a:ea typeface="Source Sans Pro"/>
                <a:sym typeface="Source Sans Pro"/>
              </a:rPr>
              <a:t>.</a:t>
            </a:r>
          </a:p>
        </p:txBody>
      </p:sp>
      <p:sp>
        <p:nvSpPr>
          <p:cNvPr id="2" name="TextBox 1">
            <a:extLst>
              <a:ext uri="{FF2B5EF4-FFF2-40B4-BE49-F238E27FC236}">
                <a16:creationId xmlns:a16="http://schemas.microsoft.com/office/drawing/2014/main" id="{96E9B484-80B1-8435-F192-BD8D40FFA01E}"/>
              </a:ext>
            </a:extLst>
          </p:cNvPr>
          <p:cNvSpPr txBox="1"/>
          <p:nvPr/>
        </p:nvSpPr>
        <p:spPr>
          <a:xfrm>
            <a:off x="306807" y="2795239"/>
            <a:ext cx="2993954" cy="2169825"/>
          </a:xfrm>
          <a:prstGeom prst="rect">
            <a:avLst/>
          </a:prstGeom>
          <a:noFill/>
        </p:spPr>
        <p:txBody>
          <a:bodyPr wrap="square" rtlCol="0">
            <a:spAutoFit/>
          </a:bodyPr>
          <a:lstStyle/>
          <a:p>
            <a:r>
              <a:rPr lang="en-GB" sz="1400" b="1" dirty="0">
                <a:solidFill>
                  <a:schemeClr val="accent2">
                    <a:lumMod val="75000"/>
                  </a:schemeClr>
                </a:solidFill>
                <a:latin typeface="+mj-lt"/>
                <a:ea typeface="Source Sans Pro"/>
              </a:rPr>
              <a:t>Action</a:t>
            </a:r>
          </a:p>
          <a:p>
            <a:pPr marL="171450" indent="-171450">
              <a:buFont typeface="Arial" panose="020B0604020202020204" pitchFamily="34" charset="0"/>
              <a:buChar char="•"/>
            </a:pPr>
            <a:r>
              <a:rPr lang="en-GB" sz="1100" dirty="0">
                <a:latin typeface="+mj-lt"/>
                <a:ea typeface="Source Sans Pro"/>
              </a:rPr>
              <a:t>I used the Text to column feature to organise the data in to columns, which made it easily readable. </a:t>
            </a:r>
          </a:p>
          <a:p>
            <a:pPr marL="171450" indent="-171450">
              <a:buFont typeface="Arial" panose="020B0604020202020204" pitchFamily="34" charset="0"/>
              <a:buChar char="•"/>
            </a:pPr>
            <a:r>
              <a:rPr lang="en-GB" sz="1100" dirty="0">
                <a:latin typeface="+mj-lt"/>
                <a:ea typeface="Source Sans Pro"/>
              </a:rPr>
              <a:t>I then used concatenate function to get the full name together in a cell and Flash Fill to fill the column.</a:t>
            </a:r>
          </a:p>
          <a:p>
            <a:pPr marL="171450" indent="-171450">
              <a:buFont typeface="Arial" panose="020B0604020202020204" pitchFamily="34" charset="0"/>
              <a:buChar char="•"/>
            </a:pPr>
            <a:r>
              <a:rPr lang="en-GB" sz="1100" dirty="0">
                <a:latin typeface="+mj-lt"/>
                <a:ea typeface="Source Sans Pro"/>
              </a:rPr>
              <a:t> Next, I separated the addresses into columns using text to columns and did a web search for the correct Estates, so that the data is complete. Now it is ready for analysis.</a:t>
            </a:r>
            <a:endParaRPr lang="en-GB" sz="1100" dirty="0"/>
          </a:p>
        </p:txBody>
      </p:sp>
      <p:sp>
        <p:nvSpPr>
          <p:cNvPr id="5" name="TextBox 4">
            <a:extLst>
              <a:ext uri="{FF2B5EF4-FFF2-40B4-BE49-F238E27FC236}">
                <a16:creationId xmlns:a16="http://schemas.microsoft.com/office/drawing/2014/main" id="{E0DFA57E-CB37-9AC9-443E-727BBBA7948A}"/>
              </a:ext>
            </a:extLst>
          </p:cNvPr>
          <p:cNvSpPr txBox="1"/>
          <p:nvPr/>
        </p:nvSpPr>
        <p:spPr>
          <a:xfrm>
            <a:off x="306808" y="1503902"/>
            <a:ext cx="2868058" cy="861774"/>
          </a:xfrm>
          <a:prstGeom prst="rect">
            <a:avLst/>
          </a:prstGeom>
          <a:noFill/>
        </p:spPr>
        <p:txBody>
          <a:bodyPr wrap="square" rtlCol="0">
            <a:spAutoFit/>
          </a:bodyPr>
          <a:lstStyle/>
          <a:p>
            <a:r>
              <a:rPr lang="en-GB" sz="1400" b="1" dirty="0">
                <a:solidFill>
                  <a:schemeClr val="accent1">
                    <a:lumMod val="75000"/>
                  </a:schemeClr>
                </a:solidFill>
                <a:latin typeface="+mj-lt"/>
              </a:rPr>
              <a:t>Objective</a:t>
            </a:r>
          </a:p>
          <a:p>
            <a:r>
              <a:rPr lang="en-GB" sz="1200" dirty="0">
                <a:latin typeface="+mj-lt"/>
              </a:rPr>
              <a:t>To clean incomplete, incorrect, inaccurate  or irrelevant parts of the data, so that the analysis is reliable.</a:t>
            </a:r>
          </a:p>
        </p:txBody>
      </p:sp>
      <p:sp>
        <p:nvSpPr>
          <p:cNvPr id="6" name="Arrow: Right 5">
            <a:extLst>
              <a:ext uri="{FF2B5EF4-FFF2-40B4-BE49-F238E27FC236}">
                <a16:creationId xmlns:a16="http://schemas.microsoft.com/office/drawing/2014/main" id="{0825CEAE-EEE0-B92C-2B4F-B6FBC3768B6F}"/>
              </a:ext>
            </a:extLst>
          </p:cNvPr>
          <p:cNvSpPr/>
          <p:nvPr/>
        </p:nvSpPr>
        <p:spPr>
          <a:xfrm>
            <a:off x="2356624" y="2378239"/>
            <a:ext cx="1042772" cy="484632"/>
          </a:xfrm>
          <a:prstGeom prst="rightArrow">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solidFill>
                  <a:schemeClr val="tx1"/>
                </a:solidFill>
              </a:rPr>
              <a:t>Dirty data</a:t>
            </a:r>
          </a:p>
        </p:txBody>
      </p:sp>
      <p:sp>
        <p:nvSpPr>
          <p:cNvPr id="9" name="Arrow: Right 8">
            <a:extLst>
              <a:ext uri="{FF2B5EF4-FFF2-40B4-BE49-F238E27FC236}">
                <a16:creationId xmlns:a16="http://schemas.microsoft.com/office/drawing/2014/main" id="{5F57693E-B3CD-EB86-0F1D-00908629DB8A}"/>
              </a:ext>
            </a:extLst>
          </p:cNvPr>
          <p:cNvSpPr/>
          <p:nvPr/>
        </p:nvSpPr>
        <p:spPr>
          <a:xfrm>
            <a:off x="2420989" y="4672707"/>
            <a:ext cx="1145676" cy="484632"/>
          </a:xfrm>
          <a:prstGeom prst="rightArrow">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solidFill>
                  <a:schemeClr val="tx1"/>
                </a:solidFill>
              </a:rPr>
              <a:t>Clean data</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26"/>
          <p:cNvSpPr>
            <a:spLocks noGrp="1"/>
          </p:cNvSpPr>
          <p:nvPr>
            <p:ph type="body" idx="1"/>
          </p:nvPr>
        </p:nvSpPr>
        <p:spPr>
          <a:prstGeom prst="parallelogram">
            <a:avLst>
              <a:gd name="adj" fmla="val 37388"/>
            </a:avLst>
          </a:prstGeom>
          <a:solidFill>
            <a:schemeClr val="dk2"/>
          </a:solid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3F3F3F"/>
              </a:buClr>
              <a:buSzPts val="100"/>
              <a:buNone/>
            </a:pPr>
            <a:r>
              <a:rPr lang="en" dirty="0"/>
              <a:t> </a:t>
            </a:r>
            <a:endParaRPr dirty="0"/>
          </a:p>
        </p:txBody>
      </p:sp>
      <p:sp>
        <p:nvSpPr>
          <p:cNvPr id="156" name="Google Shape;156;p26"/>
          <p:cNvSpPr>
            <a:spLocks noGrp="1"/>
          </p:cNvSpPr>
          <p:nvPr>
            <p:ph type="body" idx="2"/>
          </p:nvPr>
        </p:nvSpPr>
        <p:spPr>
          <a:prstGeom prst="parallelogram">
            <a:avLst>
              <a:gd name="adj" fmla="val 37388"/>
            </a:avLst>
          </a:prstGeom>
          <a:solidFill>
            <a:schemeClr val="accent2">
              <a:lumMod val="20000"/>
              <a:lumOff val="80000"/>
            </a:schemeClr>
          </a:solidFill>
          <a:ln>
            <a:noFill/>
          </a:ln>
        </p:spPr>
        <p:txBody>
          <a:bodyPr spcFirstLastPara="1" vert="horz" wrap="square" lIns="91425" tIns="45700" rIns="91425" bIns="45700" rtlCol="0" anchor="t" anchorCtr="0">
            <a:noAutofit/>
          </a:bodyPr>
          <a:lstStyle/>
          <a:p>
            <a:pPr marL="0" indent="0">
              <a:spcBef>
                <a:spcPts val="0"/>
              </a:spcBef>
            </a:pPr>
            <a:r>
              <a:rPr lang="en"/>
              <a:t> </a:t>
            </a:r>
            <a:endParaRPr/>
          </a:p>
        </p:txBody>
      </p:sp>
      <p:sp>
        <p:nvSpPr>
          <p:cNvPr id="157" name="Google Shape;157;p26"/>
          <p:cNvSpPr txBox="1">
            <a:spLocks noGrp="1"/>
          </p:cNvSpPr>
          <p:nvPr>
            <p:ph type="body" idx="3"/>
          </p:nvPr>
        </p:nvSpPr>
        <p:spPr>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900"/>
              <a:buNone/>
            </a:pPr>
            <a:r>
              <a:rPr lang="en-GB" dirty="0"/>
              <a:t>Smitha Chundakkad</a:t>
            </a:r>
            <a:endParaRPr lang="en-GB" dirty="0">
              <a:latin typeface="Source Sans Pro"/>
              <a:ea typeface="Source Sans Pro"/>
              <a:cs typeface="Source Sans Pro"/>
              <a:sym typeface="Source Sans Pro"/>
            </a:endParaRPr>
          </a:p>
        </p:txBody>
      </p:sp>
      <p:sp>
        <p:nvSpPr>
          <p:cNvPr id="158" name="Google Shape;158;p26"/>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1100"/>
              <a:buFont typeface="Arial"/>
              <a:buNone/>
            </a:pPr>
            <a:r>
              <a:rPr lang="en" dirty="0"/>
              <a:t>Task 2 - Data Cleaning</a:t>
            </a:r>
            <a:endParaRPr dirty="0"/>
          </a:p>
        </p:txBody>
      </p:sp>
      <p:sp>
        <p:nvSpPr>
          <p:cNvPr id="159" name="Google Shape;159;p26"/>
          <p:cNvSpPr txBox="1"/>
          <p:nvPr/>
        </p:nvSpPr>
        <p:spPr>
          <a:xfrm>
            <a:off x="254761" y="1113990"/>
            <a:ext cx="2643963" cy="852517"/>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lang="en-GB" sz="1400" dirty="0">
              <a:latin typeface="+mj-lt"/>
              <a:ea typeface="Source Sans Pro"/>
              <a:cs typeface="Source Sans Pro"/>
              <a:sym typeface="Source Sans Pro"/>
            </a:endParaRPr>
          </a:p>
        </p:txBody>
      </p:sp>
      <p:sp>
        <p:nvSpPr>
          <p:cNvPr id="21" name="TextBox 20">
            <a:extLst>
              <a:ext uri="{FF2B5EF4-FFF2-40B4-BE49-F238E27FC236}">
                <a16:creationId xmlns:a16="http://schemas.microsoft.com/office/drawing/2014/main" id="{C07334B5-4041-A54D-2FDA-8D7BAF967039}"/>
              </a:ext>
            </a:extLst>
          </p:cNvPr>
          <p:cNvSpPr txBox="1"/>
          <p:nvPr/>
        </p:nvSpPr>
        <p:spPr>
          <a:xfrm>
            <a:off x="490654" y="3113474"/>
            <a:ext cx="5635084" cy="1785104"/>
          </a:xfrm>
          <a:prstGeom prst="rect">
            <a:avLst/>
          </a:prstGeom>
          <a:ln>
            <a:solidFill>
              <a:schemeClr val="accent3">
                <a:lumMod val="75000"/>
              </a:schemeClr>
            </a:solidFill>
          </a:ln>
        </p:spPr>
        <p:txBody>
          <a:bodyPr wrap="square" rtlCol="0">
            <a:spAutoFit/>
          </a:bodyPr>
          <a:lstStyle/>
          <a:p>
            <a:r>
              <a:rPr lang="en-GB" sz="1400" b="1" dirty="0">
                <a:solidFill>
                  <a:schemeClr val="accent2">
                    <a:lumMod val="75000"/>
                  </a:schemeClr>
                </a:solidFill>
                <a:latin typeface="+mj-lt"/>
                <a:ea typeface="Source Sans Pro"/>
              </a:rPr>
              <a:t>Action</a:t>
            </a:r>
          </a:p>
          <a:p>
            <a:pPr marL="171450" indent="-171450">
              <a:buFont typeface="Arial" panose="020B0604020202020204" pitchFamily="34" charset="0"/>
              <a:buChar char="•"/>
            </a:pPr>
            <a:r>
              <a:rPr lang="en-GB" sz="1200" dirty="0">
                <a:latin typeface="+mj-lt"/>
                <a:ea typeface="Source Sans Pro"/>
              </a:rPr>
              <a:t>Using the ‘Text to column’ function and ‘bar’ as the delimiter, I moved the data in the Category and Amount column to separate columns and then transposed it.</a:t>
            </a:r>
          </a:p>
          <a:p>
            <a:pPr marL="171450" indent="-171450">
              <a:buFont typeface="Arial" panose="020B0604020202020204" pitchFamily="34" charset="0"/>
              <a:buChar char="•"/>
            </a:pPr>
            <a:r>
              <a:rPr lang="en-GB" sz="1200" dirty="0">
                <a:latin typeface="+mj-lt"/>
                <a:ea typeface="Source Sans Pro"/>
              </a:rPr>
              <a:t> Then I copied the Order ID to the corresponding Category. Next, I formatted the Amount into Currency and added a cell for Total using ‘AutoSum’. </a:t>
            </a:r>
          </a:p>
          <a:p>
            <a:pPr marL="171450" indent="-171450">
              <a:buFont typeface="Arial" panose="020B0604020202020204" pitchFamily="34" charset="0"/>
              <a:buChar char="•"/>
            </a:pPr>
            <a:r>
              <a:rPr lang="en-GB" sz="1200" dirty="0">
                <a:latin typeface="+mj-lt"/>
                <a:ea typeface="Source Sans Pro"/>
              </a:rPr>
              <a:t>I transformed the data into a table using shortcut keys, </a:t>
            </a:r>
            <a:r>
              <a:rPr lang="en-GB" sz="1200" dirty="0" err="1">
                <a:latin typeface="+mj-lt"/>
                <a:ea typeface="Source Sans Pro"/>
              </a:rPr>
              <a:t>Ctrl+T</a:t>
            </a:r>
            <a:r>
              <a:rPr lang="en-GB" sz="1200" dirty="0">
                <a:latin typeface="+mj-lt"/>
                <a:ea typeface="Source Sans Pro"/>
              </a:rPr>
              <a:t>, so that if any new data is added it automatically get added to the table.</a:t>
            </a:r>
          </a:p>
        </p:txBody>
      </p:sp>
      <p:sp>
        <p:nvSpPr>
          <p:cNvPr id="23" name="TextBox 22">
            <a:extLst>
              <a:ext uri="{FF2B5EF4-FFF2-40B4-BE49-F238E27FC236}">
                <a16:creationId xmlns:a16="http://schemas.microsoft.com/office/drawing/2014/main" id="{C76CE0A0-7BD0-C657-4EF0-440A7DF2FFFD}"/>
              </a:ext>
            </a:extLst>
          </p:cNvPr>
          <p:cNvSpPr txBox="1"/>
          <p:nvPr/>
        </p:nvSpPr>
        <p:spPr>
          <a:xfrm>
            <a:off x="1847480" y="981962"/>
            <a:ext cx="929383" cy="369332"/>
          </a:xfrm>
          <a:prstGeom prst="rect">
            <a:avLst/>
          </a:prstGeom>
          <a:noFill/>
        </p:spPr>
        <p:txBody>
          <a:bodyPr wrap="square" rtlCol="0">
            <a:spAutoFit/>
          </a:bodyPr>
          <a:lstStyle/>
          <a:p>
            <a:r>
              <a:rPr lang="en-GB" b="1" u="sng" dirty="0">
                <a:solidFill>
                  <a:schemeClr val="bg1"/>
                </a:solidFill>
                <a:latin typeface="Agency FB" panose="020B0503020202020204" pitchFamily="34" charset="0"/>
              </a:rPr>
              <a:t>Dataset 2</a:t>
            </a:r>
          </a:p>
        </p:txBody>
      </p:sp>
      <p:sp>
        <p:nvSpPr>
          <p:cNvPr id="24" name="Rectangle: Rounded Corners 23">
            <a:extLst>
              <a:ext uri="{FF2B5EF4-FFF2-40B4-BE49-F238E27FC236}">
                <a16:creationId xmlns:a16="http://schemas.microsoft.com/office/drawing/2014/main" id="{DAC0F44D-5917-A51C-B9FD-1087FECFE334}"/>
              </a:ext>
            </a:extLst>
          </p:cNvPr>
          <p:cNvSpPr/>
          <p:nvPr/>
        </p:nvSpPr>
        <p:spPr>
          <a:xfrm>
            <a:off x="2942383" y="918694"/>
            <a:ext cx="3413401" cy="574315"/>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dirty="0">
                <a:solidFill>
                  <a:schemeClr val="tx1"/>
                </a:solidFill>
                <a:latin typeface="+mj-lt"/>
                <a:ea typeface="Source Sans Pro"/>
                <a:sym typeface="Source Sans Pro"/>
              </a:rPr>
              <a:t>This is another fake dirty dataset showing the  amount spent on office supplies. </a:t>
            </a:r>
          </a:p>
        </p:txBody>
      </p:sp>
      <p:pic>
        <p:nvPicPr>
          <p:cNvPr id="2" name="Picture 1">
            <a:extLst>
              <a:ext uri="{FF2B5EF4-FFF2-40B4-BE49-F238E27FC236}">
                <a16:creationId xmlns:a16="http://schemas.microsoft.com/office/drawing/2014/main" id="{DEC8EF16-C39F-F651-09C6-77EF35048424}"/>
              </a:ext>
            </a:extLst>
          </p:cNvPr>
          <p:cNvPicPr>
            <a:picLocks noChangeAspect="1"/>
          </p:cNvPicPr>
          <p:nvPr/>
        </p:nvPicPr>
        <p:blipFill>
          <a:blip r:embed="rId3"/>
          <a:stretch>
            <a:fillRect/>
          </a:stretch>
        </p:blipFill>
        <p:spPr>
          <a:xfrm>
            <a:off x="3744411" y="1732923"/>
            <a:ext cx="4762653" cy="1037560"/>
          </a:xfrm>
          <a:prstGeom prst="rect">
            <a:avLst/>
          </a:prstGeom>
          <a:ln>
            <a:solidFill>
              <a:schemeClr val="accent3">
                <a:lumMod val="60000"/>
                <a:lumOff val="40000"/>
              </a:schemeClr>
            </a:solidFill>
          </a:ln>
        </p:spPr>
      </p:pic>
      <p:pic>
        <p:nvPicPr>
          <p:cNvPr id="4" name="Picture 3">
            <a:extLst>
              <a:ext uri="{FF2B5EF4-FFF2-40B4-BE49-F238E27FC236}">
                <a16:creationId xmlns:a16="http://schemas.microsoft.com/office/drawing/2014/main" id="{541D939B-227C-A4FA-E52B-4EBB2FA8653F}"/>
              </a:ext>
            </a:extLst>
          </p:cNvPr>
          <p:cNvPicPr>
            <a:picLocks noChangeAspect="1"/>
          </p:cNvPicPr>
          <p:nvPr/>
        </p:nvPicPr>
        <p:blipFill>
          <a:blip r:embed="rId4"/>
          <a:stretch>
            <a:fillRect/>
          </a:stretch>
        </p:blipFill>
        <p:spPr>
          <a:xfrm>
            <a:off x="6306973" y="2971784"/>
            <a:ext cx="2012161" cy="1992337"/>
          </a:xfrm>
          <a:prstGeom prst="rect">
            <a:avLst/>
          </a:prstGeom>
          <a:ln>
            <a:solidFill>
              <a:schemeClr val="accent3">
                <a:lumMod val="60000"/>
                <a:lumOff val="40000"/>
              </a:schemeClr>
            </a:solidFill>
          </a:ln>
        </p:spPr>
      </p:pic>
      <p:sp>
        <p:nvSpPr>
          <p:cNvPr id="5" name="Rectangle 4">
            <a:extLst>
              <a:ext uri="{FF2B5EF4-FFF2-40B4-BE49-F238E27FC236}">
                <a16:creationId xmlns:a16="http://schemas.microsoft.com/office/drawing/2014/main" id="{5D0986A0-7C17-0546-2964-23C415F42EC7}"/>
              </a:ext>
            </a:extLst>
          </p:cNvPr>
          <p:cNvSpPr/>
          <p:nvPr/>
        </p:nvSpPr>
        <p:spPr>
          <a:xfrm>
            <a:off x="490654" y="1688740"/>
            <a:ext cx="3093731" cy="1147883"/>
          </a:xfrm>
          <a:prstGeom prst="rect">
            <a:avLst/>
          </a:prstGeom>
          <a:ln>
            <a:solidFill>
              <a:schemeClr val="accent1">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r>
              <a:rPr lang="en-GB" sz="1400" b="1" dirty="0">
                <a:solidFill>
                  <a:schemeClr val="accent1">
                    <a:lumMod val="75000"/>
                  </a:schemeClr>
                </a:solidFill>
                <a:latin typeface="+mj-lt"/>
              </a:rPr>
              <a:t>Objective</a:t>
            </a:r>
          </a:p>
          <a:p>
            <a:r>
              <a:rPr lang="en-GB" sz="1200" dirty="0">
                <a:latin typeface="+mj-lt"/>
              </a:rPr>
              <a:t>This</a:t>
            </a:r>
            <a:r>
              <a:rPr lang="en-GB" sz="1200" dirty="0">
                <a:latin typeface="+mj-lt"/>
                <a:ea typeface="Source Sans Pro"/>
              </a:rPr>
              <a:t> data needs to be cleaned and organised in order to understand how much the company is spending on each office item and to fix a budget</a:t>
            </a:r>
            <a:r>
              <a:rPr lang="en-GB" sz="1200" dirty="0">
                <a:latin typeface="+mj-lt"/>
              </a:rPr>
              <a:t>.</a:t>
            </a:r>
          </a:p>
        </p:txBody>
      </p:sp>
    </p:spTree>
    <p:extLst>
      <p:ext uri="{BB962C8B-B14F-4D97-AF65-F5344CB8AC3E}">
        <p14:creationId xmlns:p14="http://schemas.microsoft.com/office/powerpoint/2010/main" val="32734648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26"/>
          <p:cNvSpPr>
            <a:spLocks noGrp="1"/>
          </p:cNvSpPr>
          <p:nvPr>
            <p:ph type="body" idx="1"/>
          </p:nvPr>
        </p:nvSpPr>
        <p:spPr>
          <a:prstGeom prst="parallelogram">
            <a:avLst>
              <a:gd name="adj" fmla="val 37388"/>
            </a:avLst>
          </a:prstGeom>
          <a:solidFill>
            <a:schemeClr val="dk2"/>
          </a:solid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3F3F3F"/>
              </a:buClr>
              <a:buSzPts val="100"/>
              <a:buNone/>
            </a:pPr>
            <a:r>
              <a:rPr lang="en" dirty="0"/>
              <a:t> </a:t>
            </a:r>
            <a:endParaRPr dirty="0"/>
          </a:p>
        </p:txBody>
      </p:sp>
      <p:sp>
        <p:nvSpPr>
          <p:cNvPr id="156" name="Google Shape;156;p26"/>
          <p:cNvSpPr>
            <a:spLocks noGrp="1"/>
          </p:cNvSpPr>
          <p:nvPr>
            <p:ph type="body" idx="2"/>
          </p:nvPr>
        </p:nvSpPr>
        <p:spPr>
          <a:prstGeom prst="parallelogram">
            <a:avLst>
              <a:gd name="adj" fmla="val 37388"/>
            </a:avLst>
          </a:prstGeom>
          <a:solidFill>
            <a:schemeClr val="accent2">
              <a:lumMod val="20000"/>
              <a:lumOff val="80000"/>
            </a:schemeClr>
          </a:solidFill>
          <a:ln>
            <a:noFill/>
          </a:ln>
        </p:spPr>
        <p:txBody>
          <a:bodyPr spcFirstLastPara="1" vert="horz" wrap="square" lIns="91425" tIns="45700" rIns="91425" bIns="45700" rtlCol="0" anchor="t" anchorCtr="0">
            <a:noAutofit/>
          </a:bodyPr>
          <a:lstStyle/>
          <a:p>
            <a:pPr marL="0" indent="0">
              <a:spcBef>
                <a:spcPts val="0"/>
              </a:spcBef>
            </a:pPr>
            <a:r>
              <a:rPr lang="en"/>
              <a:t> </a:t>
            </a:r>
            <a:endParaRPr/>
          </a:p>
        </p:txBody>
      </p:sp>
      <p:sp>
        <p:nvSpPr>
          <p:cNvPr id="157" name="Google Shape;157;p26"/>
          <p:cNvSpPr txBox="1">
            <a:spLocks noGrp="1"/>
          </p:cNvSpPr>
          <p:nvPr>
            <p:ph type="body" idx="3"/>
          </p:nvPr>
        </p:nvSpPr>
        <p:spPr>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900"/>
              <a:buNone/>
            </a:pPr>
            <a:r>
              <a:rPr lang="en-GB" dirty="0"/>
              <a:t>Smitha Chundakkad</a:t>
            </a:r>
            <a:endParaRPr lang="en-GB" dirty="0">
              <a:latin typeface="Source Sans Pro"/>
              <a:ea typeface="Source Sans Pro"/>
              <a:cs typeface="Source Sans Pro"/>
              <a:sym typeface="Source Sans Pro"/>
            </a:endParaRPr>
          </a:p>
        </p:txBody>
      </p:sp>
      <p:sp>
        <p:nvSpPr>
          <p:cNvPr id="158" name="Google Shape;158;p26"/>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1100"/>
              <a:buFont typeface="Arial"/>
              <a:buNone/>
            </a:pPr>
            <a:r>
              <a:rPr lang="en" dirty="0"/>
              <a:t>Task 2 - Data Cleaning</a:t>
            </a:r>
            <a:endParaRPr dirty="0"/>
          </a:p>
        </p:txBody>
      </p:sp>
      <p:sp>
        <p:nvSpPr>
          <p:cNvPr id="21" name="TextBox 20">
            <a:extLst>
              <a:ext uri="{FF2B5EF4-FFF2-40B4-BE49-F238E27FC236}">
                <a16:creationId xmlns:a16="http://schemas.microsoft.com/office/drawing/2014/main" id="{C07334B5-4041-A54D-2FDA-8D7BAF967039}"/>
              </a:ext>
            </a:extLst>
          </p:cNvPr>
          <p:cNvSpPr txBox="1"/>
          <p:nvPr/>
        </p:nvSpPr>
        <p:spPr>
          <a:xfrm>
            <a:off x="274152" y="1544882"/>
            <a:ext cx="3536654" cy="3570208"/>
          </a:xfrm>
          <a:prstGeom prst="rect">
            <a:avLst/>
          </a:prstGeom>
          <a:ln>
            <a:solidFill>
              <a:schemeClr val="accent2"/>
            </a:solidFill>
          </a:ln>
        </p:spPr>
        <p:txBody>
          <a:bodyPr wrap="square" rtlCol="0">
            <a:spAutoFit/>
          </a:bodyPr>
          <a:lstStyle/>
          <a:p>
            <a:r>
              <a:rPr lang="en-GB" sz="1400" b="1" dirty="0">
                <a:solidFill>
                  <a:schemeClr val="accent1">
                    <a:lumMod val="75000"/>
                  </a:schemeClr>
                </a:solidFill>
                <a:latin typeface="+mj-lt"/>
              </a:rPr>
              <a:t>Objective</a:t>
            </a:r>
          </a:p>
          <a:p>
            <a:r>
              <a:rPr lang="en-GB" sz="1100" dirty="0">
                <a:latin typeface="+mj-lt"/>
              </a:rPr>
              <a:t>This data needs to be cleaned and organised in order to understand how much they are spending on each item and to fix a budget.</a:t>
            </a:r>
          </a:p>
          <a:p>
            <a:endParaRPr lang="en-GB" sz="1100" dirty="0">
              <a:latin typeface="+mj-lt"/>
              <a:ea typeface="Source Sans Pro"/>
            </a:endParaRPr>
          </a:p>
          <a:p>
            <a:r>
              <a:rPr lang="en-GB" sz="1400" b="1" dirty="0">
                <a:solidFill>
                  <a:schemeClr val="accent2">
                    <a:lumMod val="75000"/>
                  </a:schemeClr>
                </a:solidFill>
                <a:latin typeface="+mj-lt"/>
                <a:ea typeface="Source Sans Pro"/>
              </a:rPr>
              <a:t>Action</a:t>
            </a:r>
          </a:p>
          <a:p>
            <a:pPr marL="171450" indent="-171450">
              <a:buFont typeface="Arial" panose="020B0604020202020204" pitchFamily="34" charset="0"/>
              <a:buChar char="•"/>
            </a:pPr>
            <a:r>
              <a:rPr lang="en-GB" sz="1100" dirty="0">
                <a:latin typeface="+mj-lt"/>
                <a:ea typeface="Source Sans Pro"/>
              </a:rPr>
              <a:t>First, I removed any duplicate values using the remove duplicate function.</a:t>
            </a:r>
          </a:p>
          <a:p>
            <a:pPr marL="171450" indent="-171450">
              <a:buFont typeface="Arial" panose="020B0604020202020204" pitchFamily="34" charset="0"/>
              <a:buChar char="•"/>
            </a:pPr>
            <a:r>
              <a:rPr lang="en-GB" sz="1100" dirty="0">
                <a:latin typeface="+mj-lt"/>
                <a:ea typeface="Source Sans Pro"/>
              </a:rPr>
              <a:t>Next, using the Find&amp; Select option I highlighted all the blank cells and rows and removed them if necessary.</a:t>
            </a:r>
          </a:p>
          <a:p>
            <a:pPr marL="171450" indent="-171450">
              <a:buFont typeface="Arial" panose="020B0604020202020204" pitchFamily="34" charset="0"/>
              <a:buChar char="•"/>
            </a:pPr>
            <a:r>
              <a:rPr lang="en-GB" sz="1100" dirty="0">
                <a:latin typeface="+mj-lt"/>
                <a:ea typeface="Source Sans Pro"/>
              </a:rPr>
              <a:t>I moved the displaced entries to the right columns, changed all different forms of USA to a single form using the filter option.</a:t>
            </a:r>
          </a:p>
          <a:p>
            <a:pPr marL="171450" indent="-171450">
              <a:buFont typeface="Arial" panose="020B0604020202020204" pitchFamily="34" charset="0"/>
              <a:buChar char="•"/>
            </a:pPr>
            <a:r>
              <a:rPr lang="en-GB" sz="1100" dirty="0">
                <a:latin typeface="+mj-lt"/>
                <a:ea typeface="Source Sans Pro"/>
              </a:rPr>
              <a:t>I converted the dates and currency to the proper formats using formatting cells function and</a:t>
            </a:r>
          </a:p>
          <a:p>
            <a:pPr marL="171450" indent="-171450">
              <a:buFont typeface="Arial" panose="020B0604020202020204" pitchFamily="34" charset="0"/>
              <a:buChar char="•"/>
            </a:pPr>
            <a:r>
              <a:rPr lang="en-GB" sz="1100" dirty="0">
                <a:latin typeface="+mj-lt"/>
                <a:ea typeface="Source Sans Pro"/>
              </a:rPr>
              <a:t>I deleted any columns with irrelevant data.</a:t>
            </a:r>
          </a:p>
          <a:p>
            <a:pPr marL="171450" indent="-171450">
              <a:buFont typeface="Arial" panose="020B0604020202020204" pitchFamily="34" charset="0"/>
              <a:buChar char="•"/>
            </a:pPr>
            <a:r>
              <a:rPr lang="en-GB" sz="1100" dirty="0">
                <a:latin typeface="+mj-lt"/>
                <a:ea typeface="Source Sans Pro"/>
              </a:rPr>
              <a:t>Then I converted the data into a table for easy usage.</a:t>
            </a:r>
          </a:p>
        </p:txBody>
      </p:sp>
      <p:sp>
        <p:nvSpPr>
          <p:cNvPr id="23" name="TextBox 22">
            <a:extLst>
              <a:ext uri="{FF2B5EF4-FFF2-40B4-BE49-F238E27FC236}">
                <a16:creationId xmlns:a16="http://schemas.microsoft.com/office/drawing/2014/main" id="{C76CE0A0-7BD0-C657-4EF0-440A7DF2FFFD}"/>
              </a:ext>
            </a:extLst>
          </p:cNvPr>
          <p:cNvSpPr txBox="1"/>
          <p:nvPr/>
        </p:nvSpPr>
        <p:spPr>
          <a:xfrm>
            <a:off x="3603638" y="329884"/>
            <a:ext cx="1150435" cy="369332"/>
          </a:xfrm>
          <a:prstGeom prst="rect">
            <a:avLst/>
          </a:prstGeom>
          <a:noFill/>
        </p:spPr>
        <p:txBody>
          <a:bodyPr wrap="square" rtlCol="0">
            <a:spAutoFit/>
          </a:bodyPr>
          <a:lstStyle/>
          <a:p>
            <a:r>
              <a:rPr lang="en-GB" b="1" u="sng" dirty="0">
                <a:solidFill>
                  <a:schemeClr val="bg1"/>
                </a:solidFill>
                <a:latin typeface="Agency FB" panose="020B0503020202020204" pitchFamily="34" charset="0"/>
              </a:rPr>
              <a:t>Dataset 3</a:t>
            </a:r>
          </a:p>
        </p:txBody>
      </p:sp>
      <p:pic>
        <p:nvPicPr>
          <p:cNvPr id="3" name="Picture 2">
            <a:extLst>
              <a:ext uri="{FF2B5EF4-FFF2-40B4-BE49-F238E27FC236}">
                <a16:creationId xmlns:a16="http://schemas.microsoft.com/office/drawing/2014/main" id="{51DBB7CA-706C-B49E-88C5-42935A8722D4}"/>
              </a:ext>
            </a:extLst>
          </p:cNvPr>
          <p:cNvPicPr>
            <a:picLocks noChangeAspect="1"/>
          </p:cNvPicPr>
          <p:nvPr/>
        </p:nvPicPr>
        <p:blipFill>
          <a:blip r:embed="rId3"/>
          <a:stretch>
            <a:fillRect/>
          </a:stretch>
        </p:blipFill>
        <p:spPr>
          <a:xfrm>
            <a:off x="3938657" y="955913"/>
            <a:ext cx="5006870" cy="1996619"/>
          </a:xfrm>
          <a:prstGeom prst="rect">
            <a:avLst/>
          </a:prstGeom>
          <a:ln>
            <a:solidFill>
              <a:schemeClr val="accent3">
                <a:lumMod val="75000"/>
              </a:schemeClr>
            </a:solidFill>
          </a:ln>
        </p:spPr>
      </p:pic>
      <p:sp>
        <p:nvSpPr>
          <p:cNvPr id="5" name="Arrow: Right 4">
            <a:extLst>
              <a:ext uri="{FF2B5EF4-FFF2-40B4-BE49-F238E27FC236}">
                <a16:creationId xmlns:a16="http://schemas.microsoft.com/office/drawing/2014/main" id="{F0672774-51A3-F57F-395C-7CE8544817A1}"/>
              </a:ext>
            </a:extLst>
          </p:cNvPr>
          <p:cNvSpPr/>
          <p:nvPr/>
        </p:nvSpPr>
        <p:spPr>
          <a:xfrm rot="1509410">
            <a:off x="5154666" y="783687"/>
            <a:ext cx="995983" cy="414934"/>
          </a:xfrm>
          <a:prstGeom prst="rightArrow">
            <a:avLst/>
          </a:prstGeom>
          <a:solidFill>
            <a:schemeClr val="accent3">
              <a:lumMod val="40000"/>
              <a:lumOff val="60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GB" sz="1100" dirty="0"/>
              <a:t>Dirty data</a:t>
            </a:r>
          </a:p>
        </p:txBody>
      </p:sp>
      <p:pic>
        <p:nvPicPr>
          <p:cNvPr id="6" name="Picture 5">
            <a:extLst>
              <a:ext uri="{FF2B5EF4-FFF2-40B4-BE49-F238E27FC236}">
                <a16:creationId xmlns:a16="http://schemas.microsoft.com/office/drawing/2014/main" id="{F742E9B5-8EE6-CBC0-CF94-73E873B18A89}"/>
              </a:ext>
            </a:extLst>
          </p:cNvPr>
          <p:cNvPicPr>
            <a:picLocks noChangeAspect="1"/>
          </p:cNvPicPr>
          <p:nvPr/>
        </p:nvPicPr>
        <p:blipFill>
          <a:blip r:embed="rId4"/>
          <a:stretch>
            <a:fillRect/>
          </a:stretch>
        </p:blipFill>
        <p:spPr>
          <a:xfrm>
            <a:off x="3936601" y="3108285"/>
            <a:ext cx="5069682" cy="1881126"/>
          </a:xfrm>
          <a:prstGeom prst="rect">
            <a:avLst/>
          </a:prstGeom>
          <a:ln>
            <a:solidFill>
              <a:schemeClr val="accent3">
                <a:lumMod val="75000"/>
              </a:schemeClr>
            </a:solidFill>
          </a:ln>
        </p:spPr>
      </p:pic>
      <p:sp>
        <p:nvSpPr>
          <p:cNvPr id="7" name="Arrow: Right 6">
            <a:extLst>
              <a:ext uri="{FF2B5EF4-FFF2-40B4-BE49-F238E27FC236}">
                <a16:creationId xmlns:a16="http://schemas.microsoft.com/office/drawing/2014/main" id="{5D7EAA51-6615-924C-2CD8-DDDF3E340018}"/>
              </a:ext>
            </a:extLst>
          </p:cNvPr>
          <p:cNvSpPr/>
          <p:nvPr/>
        </p:nvSpPr>
        <p:spPr>
          <a:xfrm rot="1548949">
            <a:off x="4939127" y="2917993"/>
            <a:ext cx="1115622" cy="401286"/>
          </a:xfrm>
          <a:prstGeom prst="rightArrow">
            <a:avLst/>
          </a:prstGeom>
          <a:solidFill>
            <a:schemeClr val="accent3">
              <a:lumMod val="40000"/>
              <a:lumOff val="60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GB" sz="1100" dirty="0"/>
              <a:t>Clean Data</a:t>
            </a:r>
          </a:p>
        </p:txBody>
      </p:sp>
      <p:sp>
        <p:nvSpPr>
          <p:cNvPr id="2" name="Rectangle: Rounded Corners 1">
            <a:extLst>
              <a:ext uri="{FF2B5EF4-FFF2-40B4-BE49-F238E27FC236}">
                <a16:creationId xmlns:a16="http://schemas.microsoft.com/office/drawing/2014/main" id="{3C2F5DB6-40E0-A122-9A44-76C84920D08E}"/>
              </a:ext>
            </a:extLst>
          </p:cNvPr>
          <p:cNvSpPr/>
          <p:nvPr/>
        </p:nvSpPr>
        <p:spPr>
          <a:xfrm>
            <a:off x="274152" y="824284"/>
            <a:ext cx="3639235" cy="696474"/>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0" indent="0" algn="l" rtl="0">
              <a:spcBef>
                <a:spcPts val="0"/>
              </a:spcBef>
              <a:spcAft>
                <a:spcPts val="0"/>
              </a:spcAft>
              <a:buNone/>
            </a:pPr>
            <a:r>
              <a:rPr lang="en-GB" sz="1100" dirty="0">
                <a:solidFill>
                  <a:schemeClr val="tx1"/>
                </a:solidFill>
                <a:latin typeface="+mj-lt"/>
                <a:ea typeface="Source Sans Pro"/>
                <a:cs typeface="Source Sans Pro"/>
                <a:sym typeface="Source Sans Pro"/>
              </a:rPr>
              <a:t>This dataset provided by Cambridge Spark contains many inconsistencies, such as missing values, misaligned data, wrong formatting, empty rows and incomplete data. </a:t>
            </a:r>
          </a:p>
        </p:txBody>
      </p:sp>
    </p:spTree>
    <p:extLst>
      <p:ext uri="{BB962C8B-B14F-4D97-AF65-F5344CB8AC3E}">
        <p14:creationId xmlns:p14="http://schemas.microsoft.com/office/powerpoint/2010/main" val="39520381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28"/>
          <p:cNvSpPr>
            <a:spLocks noGrp="1"/>
          </p:cNvSpPr>
          <p:nvPr>
            <p:ph type="body" idx="1"/>
          </p:nvPr>
        </p:nvSpPr>
        <p:spPr>
          <a:prstGeom prst="parallelogram">
            <a:avLst>
              <a:gd name="adj" fmla="val 37388"/>
            </a:avLst>
          </a:prstGeom>
          <a:solidFill>
            <a:schemeClr val="dk2"/>
          </a:solid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3F3F3F"/>
              </a:buClr>
              <a:buSzPts val="100"/>
              <a:buNone/>
            </a:pPr>
            <a:endParaRPr dirty="0"/>
          </a:p>
        </p:txBody>
      </p:sp>
      <p:sp>
        <p:nvSpPr>
          <p:cNvPr id="174" name="Google Shape;174;p28"/>
          <p:cNvSpPr>
            <a:spLocks noGrp="1"/>
          </p:cNvSpPr>
          <p:nvPr>
            <p:ph type="body" idx="2"/>
          </p:nvPr>
        </p:nvSpPr>
        <p:spPr>
          <a:prstGeom prst="parallelogram">
            <a:avLst>
              <a:gd name="adj" fmla="val 37388"/>
            </a:avLst>
          </a:prstGeom>
          <a:solidFill>
            <a:schemeClr val="accent2">
              <a:lumMod val="20000"/>
              <a:lumOff val="80000"/>
            </a:schemeClr>
          </a:solidFill>
          <a:ln>
            <a:noFill/>
          </a:ln>
        </p:spPr>
        <p:txBody>
          <a:bodyPr spcFirstLastPara="1" vert="horz" wrap="square" lIns="91425" tIns="45700" rIns="91425" bIns="45700" rtlCol="0" anchor="t" anchorCtr="0">
            <a:noAutofit/>
          </a:bodyPr>
          <a:lstStyle/>
          <a:p>
            <a:pPr marL="0" indent="0">
              <a:spcBef>
                <a:spcPts val="0"/>
              </a:spcBef>
            </a:pPr>
            <a:r>
              <a:rPr lang="en"/>
              <a:t> </a:t>
            </a:r>
            <a:endParaRPr/>
          </a:p>
        </p:txBody>
      </p:sp>
      <p:sp>
        <p:nvSpPr>
          <p:cNvPr id="175" name="Google Shape;175;p28"/>
          <p:cNvSpPr txBox="1">
            <a:spLocks noGrp="1"/>
          </p:cNvSpPr>
          <p:nvPr>
            <p:ph type="body" idx="3"/>
          </p:nvPr>
        </p:nvSpPr>
        <p:spPr>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900"/>
              <a:buNone/>
            </a:pPr>
            <a:r>
              <a:rPr lang="en-GB" dirty="0"/>
              <a:t>Smitha Chundakkad</a:t>
            </a:r>
            <a:endParaRPr lang="en-GB" dirty="0">
              <a:latin typeface="Source Sans Pro"/>
              <a:ea typeface="Source Sans Pro"/>
              <a:cs typeface="Source Sans Pro"/>
              <a:sym typeface="Source Sans Pro"/>
            </a:endParaRPr>
          </a:p>
        </p:txBody>
      </p:sp>
      <p:sp>
        <p:nvSpPr>
          <p:cNvPr id="176" name="Google Shape;176;p28"/>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1100"/>
              <a:buFont typeface="Arial"/>
              <a:buNone/>
            </a:pPr>
            <a:r>
              <a:rPr lang="en" dirty="0"/>
              <a:t>Task 3 - Data Manipulation</a:t>
            </a:r>
            <a:endParaRPr dirty="0"/>
          </a:p>
        </p:txBody>
      </p:sp>
      <p:sp>
        <p:nvSpPr>
          <p:cNvPr id="177" name="Google Shape;177;p28"/>
          <p:cNvSpPr txBox="1"/>
          <p:nvPr/>
        </p:nvSpPr>
        <p:spPr>
          <a:xfrm>
            <a:off x="310968" y="3280732"/>
            <a:ext cx="3045993" cy="1231106"/>
          </a:xfrm>
          <a:prstGeom prst="rect">
            <a:avLst/>
          </a:prstGeom>
          <a:ln>
            <a:solidFill>
              <a:schemeClr val="accent2"/>
            </a:solidFill>
          </a:ln>
        </p:spPr>
        <p:txBody>
          <a:bodyPr wrap="square" rtlCol="0">
            <a:spAutoFit/>
          </a:bodyPr>
          <a:lstStyle>
            <a:defPPr>
              <a:defRPr lang="en-US"/>
            </a:defPPr>
            <a:lvl1pPr>
              <a:defRPr sz="1400">
                <a:latin typeface="+mj-lt"/>
              </a:defRPr>
            </a:lvl1pPr>
          </a:lstStyle>
          <a:p>
            <a:r>
              <a:rPr lang="en-GB" b="1" dirty="0">
                <a:solidFill>
                  <a:schemeClr val="accent1">
                    <a:lumMod val="75000"/>
                  </a:schemeClr>
                </a:solidFill>
                <a:sym typeface="Source Sans Pro"/>
              </a:rPr>
              <a:t>Objective</a:t>
            </a:r>
          </a:p>
          <a:p>
            <a:r>
              <a:rPr lang="en-GB" sz="1200" dirty="0">
                <a:sym typeface="Source Sans Pro"/>
              </a:rPr>
              <a:t>My objective was to find the best and worst performer based on their target achievement level and calculate the average performance of the overall sales team.</a:t>
            </a:r>
            <a:endParaRPr sz="1200" dirty="0">
              <a:sym typeface="Source Sans Pro"/>
            </a:endParaRPr>
          </a:p>
        </p:txBody>
      </p:sp>
      <p:sp>
        <p:nvSpPr>
          <p:cNvPr id="2" name="TextBox 1">
            <a:extLst>
              <a:ext uri="{FF2B5EF4-FFF2-40B4-BE49-F238E27FC236}">
                <a16:creationId xmlns:a16="http://schemas.microsoft.com/office/drawing/2014/main" id="{4B08DAE3-3A21-EC0A-669A-F53E0EAB23B3}"/>
              </a:ext>
            </a:extLst>
          </p:cNvPr>
          <p:cNvSpPr txBox="1"/>
          <p:nvPr/>
        </p:nvSpPr>
        <p:spPr>
          <a:xfrm>
            <a:off x="683941" y="927840"/>
            <a:ext cx="6301664" cy="692804"/>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lvl="0" indent="0">
              <a:spcBef>
                <a:spcPts val="0"/>
              </a:spcBef>
              <a:spcAft>
                <a:spcPts val="0"/>
              </a:spcAft>
              <a:buNone/>
              <a:defRPr sz="1100">
                <a:solidFill>
                  <a:schemeClr val="tx1"/>
                </a:solidFill>
                <a:latin typeface="+mj-lt"/>
                <a:ea typeface="Source Sans Pro"/>
                <a:cs typeface="Source Sans Pro"/>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GB" sz="1400" b="1" dirty="0"/>
              <a:t>Which of the sale teams had the best sales result? Which sales person performed the best and who performed the worst? </a:t>
            </a:r>
          </a:p>
        </p:txBody>
      </p:sp>
      <p:pic>
        <p:nvPicPr>
          <p:cNvPr id="6" name="Picture 5">
            <a:extLst>
              <a:ext uri="{FF2B5EF4-FFF2-40B4-BE49-F238E27FC236}">
                <a16:creationId xmlns:a16="http://schemas.microsoft.com/office/drawing/2014/main" id="{6067F443-4ED3-31A4-AAC7-6B612F36E111}"/>
              </a:ext>
            </a:extLst>
          </p:cNvPr>
          <p:cNvPicPr>
            <a:picLocks noChangeAspect="1"/>
          </p:cNvPicPr>
          <p:nvPr/>
        </p:nvPicPr>
        <p:blipFill>
          <a:blip r:embed="rId3"/>
          <a:stretch>
            <a:fillRect/>
          </a:stretch>
        </p:blipFill>
        <p:spPr>
          <a:xfrm>
            <a:off x="3559214" y="1935409"/>
            <a:ext cx="5434548" cy="2467623"/>
          </a:xfrm>
          <a:prstGeom prst="rect">
            <a:avLst/>
          </a:prstGeom>
          <a:ln>
            <a:solidFill>
              <a:schemeClr val="accent2"/>
            </a:solidFill>
          </a:ln>
        </p:spPr>
      </p:pic>
      <p:sp>
        <p:nvSpPr>
          <p:cNvPr id="7" name="TextBox 6">
            <a:extLst>
              <a:ext uri="{FF2B5EF4-FFF2-40B4-BE49-F238E27FC236}">
                <a16:creationId xmlns:a16="http://schemas.microsoft.com/office/drawing/2014/main" id="{476922B8-515A-8937-7418-D649BA0732BC}"/>
              </a:ext>
            </a:extLst>
          </p:cNvPr>
          <p:cNvSpPr txBox="1"/>
          <p:nvPr/>
        </p:nvSpPr>
        <p:spPr>
          <a:xfrm>
            <a:off x="3271024" y="335978"/>
            <a:ext cx="914399" cy="369332"/>
          </a:xfrm>
          <a:prstGeom prst="rect">
            <a:avLst/>
          </a:prstGeom>
          <a:noFill/>
        </p:spPr>
        <p:txBody>
          <a:bodyPr wrap="square" rtlCol="0">
            <a:spAutoFit/>
          </a:bodyPr>
          <a:lstStyle/>
          <a:p>
            <a:r>
              <a:rPr lang="en-GB" b="1" u="sng" dirty="0">
                <a:solidFill>
                  <a:schemeClr val="bg1"/>
                </a:solidFill>
                <a:latin typeface="Agency FB" panose="020B0503020202020204" pitchFamily="34" charset="0"/>
              </a:rPr>
              <a:t>Dataset 1</a:t>
            </a:r>
          </a:p>
        </p:txBody>
      </p:sp>
      <p:sp>
        <p:nvSpPr>
          <p:cNvPr id="3" name="Rectangle: Rounded Corners 2">
            <a:extLst>
              <a:ext uri="{FF2B5EF4-FFF2-40B4-BE49-F238E27FC236}">
                <a16:creationId xmlns:a16="http://schemas.microsoft.com/office/drawing/2014/main" id="{D7ECDB39-9AD8-F3B9-BC65-01071F223076}"/>
              </a:ext>
            </a:extLst>
          </p:cNvPr>
          <p:cNvSpPr/>
          <p:nvPr/>
        </p:nvSpPr>
        <p:spPr>
          <a:xfrm>
            <a:off x="233355" y="1777252"/>
            <a:ext cx="3201220" cy="1231106"/>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dirty="0">
                <a:solidFill>
                  <a:schemeClr val="tx1"/>
                </a:solidFill>
                <a:sym typeface="Source Sans Pro"/>
              </a:rPr>
              <a:t>This is a fake dataset provided by Cambridge Spark for learning purposes. It contains the names of employees in a company from four departments, their sales target and actual sales.</a:t>
            </a:r>
          </a:p>
        </p:txBody>
      </p:sp>
    </p:spTree>
    <p:extLst>
      <p:ext uri="{BB962C8B-B14F-4D97-AF65-F5344CB8AC3E}">
        <p14:creationId xmlns:p14="http://schemas.microsoft.com/office/powerpoint/2010/main" val="40998283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28"/>
          <p:cNvSpPr>
            <a:spLocks noGrp="1"/>
          </p:cNvSpPr>
          <p:nvPr>
            <p:ph type="body" idx="1"/>
          </p:nvPr>
        </p:nvSpPr>
        <p:spPr>
          <a:prstGeom prst="parallelogram">
            <a:avLst>
              <a:gd name="adj" fmla="val 37388"/>
            </a:avLst>
          </a:prstGeom>
          <a:solidFill>
            <a:schemeClr val="dk2"/>
          </a:solid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3F3F3F"/>
              </a:buClr>
              <a:buSzPts val="100"/>
              <a:buNone/>
            </a:pPr>
            <a:r>
              <a:rPr lang="en" dirty="0"/>
              <a:t> </a:t>
            </a:r>
            <a:endParaRPr dirty="0"/>
          </a:p>
        </p:txBody>
      </p:sp>
      <p:sp>
        <p:nvSpPr>
          <p:cNvPr id="174" name="Google Shape;174;p28"/>
          <p:cNvSpPr>
            <a:spLocks noGrp="1"/>
          </p:cNvSpPr>
          <p:nvPr>
            <p:ph type="body" idx="2"/>
          </p:nvPr>
        </p:nvSpPr>
        <p:spPr>
          <a:prstGeom prst="parallelogram">
            <a:avLst>
              <a:gd name="adj" fmla="val 37388"/>
            </a:avLst>
          </a:prstGeom>
          <a:solidFill>
            <a:srgbClr val="F2F2F2"/>
          </a:solid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3F3F3F"/>
              </a:buClr>
              <a:buSzPts val="100"/>
              <a:buNone/>
            </a:pPr>
            <a:r>
              <a:rPr lang="en"/>
              <a:t> </a:t>
            </a:r>
            <a:endParaRPr/>
          </a:p>
        </p:txBody>
      </p:sp>
      <p:sp>
        <p:nvSpPr>
          <p:cNvPr id="175" name="Google Shape;175;p28"/>
          <p:cNvSpPr txBox="1">
            <a:spLocks noGrp="1"/>
          </p:cNvSpPr>
          <p:nvPr>
            <p:ph type="body" idx="3"/>
          </p:nvPr>
        </p:nvSpPr>
        <p:spPr>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900"/>
              <a:buNone/>
            </a:pPr>
            <a:r>
              <a:rPr lang="en-GB" dirty="0"/>
              <a:t>Smitha Chundakkad</a:t>
            </a:r>
            <a:endParaRPr lang="en-GB" dirty="0">
              <a:latin typeface="Source Sans Pro"/>
              <a:ea typeface="Source Sans Pro"/>
              <a:cs typeface="Source Sans Pro"/>
              <a:sym typeface="Source Sans Pro"/>
            </a:endParaRPr>
          </a:p>
        </p:txBody>
      </p:sp>
      <p:sp>
        <p:nvSpPr>
          <p:cNvPr id="176" name="Google Shape;176;p28"/>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1100"/>
              <a:buFont typeface="Arial"/>
              <a:buNone/>
            </a:pPr>
            <a:r>
              <a:rPr lang="en" dirty="0"/>
              <a:t>Task 3 - Data manipulation</a:t>
            </a:r>
            <a:endParaRPr dirty="0"/>
          </a:p>
        </p:txBody>
      </p:sp>
      <p:sp>
        <p:nvSpPr>
          <p:cNvPr id="4" name="TextBox 3">
            <a:extLst>
              <a:ext uri="{FF2B5EF4-FFF2-40B4-BE49-F238E27FC236}">
                <a16:creationId xmlns:a16="http://schemas.microsoft.com/office/drawing/2014/main" id="{047DD2A7-E516-5A25-E9A4-74C5C548C911}"/>
              </a:ext>
            </a:extLst>
          </p:cNvPr>
          <p:cNvSpPr txBox="1"/>
          <p:nvPr/>
        </p:nvSpPr>
        <p:spPr>
          <a:xfrm>
            <a:off x="114581" y="3518808"/>
            <a:ext cx="3489992" cy="1523494"/>
          </a:xfrm>
          <a:prstGeom prst="rect">
            <a:avLst/>
          </a:prstGeom>
          <a:ln w="28575">
            <a:solidFill>
              <a:schemeClr val="accent5">
                <a:lumMod val="75000"/>
              </a:schemeClr>
            </a:solidFill>
          </a:ln>
        </p:spPr>
        <p:txBody>
          <a:bodyPr wrap="square" rtlCol="0">
            <a:spAutoFit/>
          </a:bodyPr>
          <a:lstStyle>
            <a:defPPr>
              <a:defRPr lang="en-US"/>
            </a:defPPr>
            <a:lvl1pPr>
              <a:defRPr sz="1600">
                <a:latin typeface="+mj-lt"/>
              </a:defRPr>
            </a:lvl1pPr>
          </a:lstStyle>
          <a:p>
            <a:r>
              <a:rPr lang="en-GB" b="1" dirty="0">
                <a:solidFill>
                  <a:schemeClr val="accent5">
                    <a:lumMod val="75000"/>
                  </a:schemeClr>
                </a:solidFill>
              </a:rPr>
              <a:t>Result</a:t>
            </a:r>
          </a:p>
          <a:p>
            <a:pPr marL="285750" indent="-285750">
              <a:buFont typeface="Arial" panose="020B0604020202020204" pitchFamily="34" charset="0"/>
              <a:buChar char="•"/>
            </a:pPr>
            <a:r>
              <a:rPr lang="en-GB" sz="1100" dirty="0"/>
              <a:t>The best performer is Johan McDaniel from Department D.</a:t>
            </a:r>
          </a:p>
          <a:p>
            <a:pPr marL="285750" indent="-285750">
              <a:buFont typeface="Arial" panose="020B0604020202020204" pitchFamily="34" charset="0"/>
              <a:buChar char="•"/>
            </a:pPr>
            <a:r>
              <a:rPr lang="en-GB" sz="1100" dirty="0"/>
              <a:t>The worst performer is Cody Galloway from Department A.</a:t>
            </a:r>
          </a:p>
          <a:p>
            <a:pPr marL="285750" indent="-285750">
              <a:buFont typeface="Arial" panose="020B0604020202020204" pitchFamily="34" charset="0"/>
              <a:buChar char="•"/>
            </a:pPr>
            <a:r>
              <a:rPr lang="en-GB" sz="1100" dirty="0"/>
              <a:t>The average performance of the overall sales team based on their Target achievement level is 0.0042.</a:t>
            </a:r>
          </a:p>
        </p:txBody>
      </p:sp>
      <p:sp>
        <p:nvSpPr>
          <p:cNvPr id="9" name="Rectangle: Diagonal Corners Rounded 8">
            <a:extLst>
              <a:ext uri="{FF2B5EF4-FFF2-40B4-BE49-F238E27FC236}">
                <a16:creationId xmlns:a16="http://schemas.microsoft.com/office/drawing/2014/main" id="{F6387D3C-B308-1376-A45D-F669420B7F60}"/>
              </a:ext>
            </a:extLst>
          </p:cNvPr>
          <p:cNvSpPr/>
          <p:nvPr/>
        </p:nvSpPr>
        <p:spPr>
          <a:xfrm>
            <a:off x="4705124" y="1151870"/>
            <a:ext cx="3842247" cy="1056706"/>
          </a:xfrm>
          <a:prstGeom prst="round2DiagRect">
            <a:avLst/>
          </a:prstGeom>
        </p:spPr>
        <p:style>
          <a:lnRef idx="2">
            <a:schemeClr val="accent5"/>
          </a:lnRef>
          <a:fillRef idx="1">
            <a:schemeClr val="lt1"/>
          </a:fillRef>
          <a:effectRef idx="0">
            <a:schemeClr val="accent5"/>
          </a:effectRef>
          <a:fontRef idx="minor">
            <a:schemeClr val="dk1"/>
          </a:fontRef>
        </p:style>
        <p:txBody>
          <a:bodyPr rtlCol="0" anchor="ctr"/>
          <a:lstStyle/>
          <a:p>
            <a:pPr marL="171450" indent="-171450">
              <a:buFont typeface="Arial" panose="020B0604020202020204" pitchFamily="34" charset="0"/>
              <a:buChar char="•"/>
            </a:pPr>
            <a:r>
              <a:rPr lang="en-GB" sz="1100" dirty="0">
                <a:sym typeface="Source Sans Pro"/>
              </a:rPr>
              <a:t>I created a new column to calculate the target achievement level for each employee.</a:t>
            </a:r>
          </a:p>
          <a:p>
            <a:pPr marL="171450" indent="-171450">
              <a:buFont typeface="Arial" panose="020B0604020202020204" pitchFamily="34" charset="0"/>
              <a:buChar char="•"/>
            </a:pPr>
            <a:r>
              <a:rPr lang="en-GB" sz="1100" dirty="0">
                <a:sym typeface="Source Sans Pro"/>
              </a:rPr>
              <a:t>I then used the MAX and MIN functions to find the Target Achievement levels of the best performer and the under performer.</a:t>
            </a:r>
          </a:p>
        </p:txBody>
      </p:sp>
      <p:sp>
        <p:nvSpPr>
          <p:cNvPr id="11" name="Arrow: Left 10">
            <a:extLst>
              <a:ext uri="{FF2B5EF4-FFF2-40B4-BE49-F238E27FC236}">
                <a16:creationId xmlns:a16="http://schemas.microsoft.com/office/drawing/2014/main" id="{C257F138-867B-DC2E-5B87-D1F8CAB14AAA}"/>
              </a:ext>
            </a:extLst>
          </p:cNvPr>
          <p:cNvSpPr/>
          <p:nvPr/>
        </p:nvSpPr>
        <p:spPr>
          <a:xfrm>
            <a:off x="4368612" y="1514905"/>
            <a:ext cx="415621" cy="385275"/>
          </a:xfrm>
          <a:prstGeom prst="leftArrow">
            <a:avLst>
              <a:gd name="adj1" fmla="val 50000"/>
              <a:gd name="adj2" fmla="val 36500"/>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GB"/>
          </a:p>
        </p:txBody>
      </p:sp>
      <p:sp>
        <p:nvSpPr>
          <p:cNvPr id="13" name="Rectangle: Diagonal Corners Rounded 12">
            <a:extLst>
              <a:ext uri="{FF2B5EF4-FFF2-40B4-BE49-F238E27FC236}">
                <a16:creationId xmlns:a16="http://schemas.microsoft.com/office/drawing/2014/main" id="{5347A400-53DB-9E6C-45C3-95494B1C4DCF}"/>
              </a:ext>
            </a:extLst>
          </p:cNvPr>
          <p:cNvSpPr/>
          <p:nvPr/>
        </p:nvSpPr>
        <p:spPr>
          <a:xfrm>
            <a:off x="5673643" y="2273280"/>
            <a:ext cx="2623924" cy="1104775"/>
          </a:xfrm>
          <a:prstGeom prst="round2DiagRect">
            <a:avLst/>
          </a:prstGeom>
        </p:spPr>
        <p:style>
          <a:lnRef idx="2">
            <a:schemeClr val="accent5"/>
          </a:lnRef>
          <a:fillRef idx="1">
            <a:schemeClr val="lt1"/>
          </a:fillRef>
          <a:effectRef idx="0">
            <a:schemeClr val="accent5"/>
          </a:effectRef>
          <a:fontRef idx="minor">
            <a:schemeClr val="dk1"/>
          </a:fontRef>
        </p:style>
        <p:txBody>
          <a:bodyPr rtlCol="0" anchor="ctr"/>
          <a:lstStyle/>
          <a:p>
            <a:pPr marL="171450" indent="-171450">
              <a:buFont typeface="Arial" panose="020B0604020202020204" pitchFamily="34" charset="0"/>
              <a:buChar char="•"/>
            </a:pPr>
            <a:r>
              <a:rPr lang="en-GB" sz="1100" dirty="0"/>
              <a:t>Using the INDEXMATCH function I found the names of the best and the under performers.</a:t>
            </a:r>
          </a:p>
          <a:p>
            <a:pPr marL="171450" indent="-171450">
              <a:buFont typeface="Arial" panose="020B0604020202020204" pitchFamily="34" charset="0"/>
              <a:buChar char="•"/>
            </a:pPr>
            <a:r>
              <a:rPr lang="en-GB" sz="1100" dirty="0"/>
              <a:t>I found the Average performance of the team using the AVERAGE function.</a:t>
            </a:r>
          </a:p>
        </p:txBody>
      </p:sp>
      <p:pic>
        <p:nvPicPr>
          <p:cNvPr id="19" name="Picture 18">
            <a:extLst>
              <a:ext uri="{FF2B5EF4-FFF2-40B4-BE49-F238E27FC236}">
                <a16:creationId xmlns:a16="http://schemas.microsoft.com/office/drawing/2014/main" id="{F0E506BF-C6E8-115B-A2F1-C126BC181671}"/>
              </a:ext>
            </a:extLst>
          </p:cNvPr>
          <p:cNvPicPr>
            <a:picLocks noChangeAspect="1"/>
          </p:cNvPicPr>
          <p:nvPr/>
        </p:nvPicPr>
        <p:blipFill>
          <a:blip r:embed="rId3"/>
          <a:stretch>
            <a:fillRect/>
          </a:stretch>
        </p:blipFill>
        <p:spPr>
          <a:xfrm>
            <a:off x="449953" y="1217408"/>
            <a:ext cx="3783858" cy="920940"/>
          </a:xfrm>
          <a:prstGeom prst="rect">
            <a:avLst/>
          </a:prstGeom>
          <a:ln>
            <a:solidFill>
              <a:schemeClr val="accent5">
                <a:lumMod val="75000"/>
              </a:schemeClr>
            </a:solidFill>
          </a:ln>
        </p:spPr>
      </p:pic>
      <p:sp>
        <p:nvSpPr>
          <p:cNvPr id="20" name="Arrow: Right 19">
            <a:extLst>
              <a:ext uri="{FF2B5EF4-FFF2-40B4-BE49-F238E27FC236}">
                <a16:creationId xmlns:a16="http://schemas.microsoft.com/office/drawing/2014/main" id="{D6B7F298-3456-EB6D-0E51-265D4D57BBB1}"/>
              </a:ext>
            </a:extLst>
          </p:cNvPr>
          <p:cNvSpPr/>
          <p:nvPr/>
        </p:nvSpPr>
        <p:spPr>
          <a:xfrm>
            <a:off x="2943893" y="2641386"/>
            <a:ext cx="537364" cy="484632"/>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pic>
        <p:nvPicPr>
          <p:cNvPr id="22" name="Picture 21">
            <a:extLst>
              <a:ext uri="{FF2B5EF4-FFF2-40B4-BE49-F238E27FC236}">
                <a16:creationId xmlns:a16="http://schemas.microsoft.com/office/drawing/2014/main" id="{4C0B388D-4CBF-64C4-CED6-30E53C46C32A}"/>
              </a:ext>
            </a:extLst>
          </p:cNvPr>
          <p:cNvPicPr>
            <a:picLocks noChangeAspect="1"/>
          </p:cNvPicPr>
          <p:nvPr/>
        </p:nvPicPr>
        <p:blipFill>
          <a:blip r:embed="rId4"/>
          <a:stretch>
            <a:fillRect/>
          </a:stretch>
        </p:blipFill>
        <p:spPr>
          <a:xfrm>
            <a:off x="178727" y="2349603"/>
            <a:ext cx="5013130" cy="1028178"/>
          </a:xfrm>
          <a:prstGeom prst="rect">
            <a:avLst/>
          </a:prstGeom>
          <a:ln>
            <a:solidFill>
              <a:schemeClr val="accent5">
                <a:lumMod val="75000"/>
              </a:schemeClr>
            </a:solidFill>
          </a:ln>
        </p:spPr>
      </p:pic>
      <p:sp>
        <p:nvSpPr>
          <p:cNvPr id="28" name="Arrow: Left 27">
            <a:extLst>
              <a:ext uri="{FF2B5EF4-FFF2-40B4-BE49-F238E27FC236}">
                <a16:creationId xmlns:a16="http://schemas.microsoft.com/office/drawing/2014/main" id="{76CC1CC1-75DF-06A1-3856-4C914434E754}"/>
              </a:ext>
            </a:extLst>
          </p:cNvPr>
          <p:cNvSpPr/>
          <p:nvPr/>
        </p:nvSpPr>
        <p:spPr>
          <a:xfrm>
            <a:off x="5295234" y="2641386"/>
            <a:ext cx="501282" cy="374639"/>
          </a:xfrm>
          <a:prstGeom prst="leftArrow">
            <a:avLst>
              <a:gd name="adj1" fmla="val 50000"/>
              <a:gd name="adj2" fmla="val 47236"/>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GB"/>
          </a:p>
        </p:txBody>
      </p:sp>
      <p:pic>
        <p:nvPicPr>
          <p:cNvPr id="33" name="Picture 32">
            <a:extLst>
              <a:ext uri="{FF2B5EF4-FFF2-40B4-BE49-F238E27FC236}">
                <a16:creationId xmlns:a16="http://schemas.microsoft.com/office/drawing/2014/main" id="{EDDDC94E-D767-B3D8-FBE9-75BBA3A3E5B5}"/>
              </a:ext>
            </a:extLst>
          </p:cNvPr>
          <p:cNvPicPr>
            <a:picLocks noChangeAspect="1"/>
          </p:cNvPicPr>
          <p:nvPr/>
        </p:nvPicPr>
        <p:blipFill>
          <a:blip r:embed="rId5"/>
          <a:stretch>
            <a:fillRect/>
          </a:stretch>
        </p:blipFill>
        <p:spPr>
          <a:xfrm>
            <a:off x="3716595" y="3781034"/>
            <a:ext cx="5305391" cy="1056706"/>
          </a:xfrm>
          <a:prstGeom prst="rect">
            <a:avLst/>
          </a:prstGeom>
          <a:ln w="28575">
            <a:solidFill>
              <a:schemeClr val="accent5">
                <a:lumMod val="75000"/>
              </a:schemeClr>
            </a:solidFill>
          </a:ln>
        </p:spPr>
      </p:pic>
      <p:sp>
        <p:nvSpPr>
          <p:cNvPr id="34" name="Arrow: Curved Down 33">
            <a:extLst>
              <a:ext uri="{FF2B5EF4-FFF2-40B4-BE49-F238E27FC236}">
                <a16:creationId xmlns:a16="http://schemas.microsoft.com/office/drawing/2014/main" id="{9B04CCF0-F7FB-56A4-D1C3-F7D2D6F178FF}"/>
              </a:ext>
            </a:extLst>
          </p:cNvPr>
          <p:cNvSpPr/>
          <p:nvPr/>
        </p:nvSpPr>
        <p:spPr>
          <a:xfrm rot="1107974">
            <a:off x="3002515" y="3485283"/>
            <a:ext cx="1052572" cy="368561"/>
          </a:xfrm>
          <a:prstGeom prst="curvedDown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GB">
              <a:solidFill>
                <a:schemeClr val="tx1"/>
              </a:solidFill>
            </a:endParaRPr>
          </a:p>
        </p:txBody>
      </p:sp>
      <p:sp>
        <p:nvSpPr>
          <p:cNvPr id="35" name="Rectangle: Rounded Corners 34">
            <a:extLst>
              <a:ext uri="{FF2B5EF4-FFF2-40B4-BE49-F238E27FC236}">
                <a16:creationId xmlns:a16="http://schemas.microsoft.com/office/drawing/2014/main" id="{1C6C56AF-8080-5A3F-F125-FA1874FA66C3}"/>
              </a:ext>
            </a:extLst>
          </p:cNvPr>
          <p:cNvSpPr/>
          <p:nvPr/>
        </p:nvSpPr>
        <p:spPr>
          <a:xfrm>
            <a:off x="3520839" y="581981"/>
            <a:ext cx="1284176" cy="494400"/>
          </a:xfrm>
          <a:prstGeom prst="round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b="1" dirty="0">
                <a:solidFill>
                  <a:schemeClr val="tx1"/>
                </a:solidFill>
                <a:latin typeface="+mj-lt"/>
                <a:ea typeface="Source Sans Pro"/>
              </a:rPr>
              <a:t>Evidence</a:t>
            </a:r>
          </a:p>
        </p:txBody>
      </p:sp>
    </p:spTree>
    <p:extLst>
      <p:ext uri="{BB962C8B-B14F-4D97-AF65-F5344CB8AC3E}">
        <p14:creationId xmlns:p14="http://schemas.microsoft.com/office/powerpoint/2010/main" val="5085530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28"/>
          <p:cNvSpPr>
            <a:spLocks noGrp="1"/>
          </p:cNvSpPr>
          <p:nvPr>
            <p:ph type="body" idx="1"/>
          </p:nvPr>
        </p:nvSpPr>
        <p:spPr>
          <a:prstGeom prst="parallelogram">
            <a:avLst>
              <a:gd name="adj" fmla="val 37388"/>
            </a:avLst>
          </a:prstGeom>
          <a:solidFill>
            <a:schemeClr val="dk2"/>
          </a:solid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3F3F3F"/>
              </a:buClr>
              <a:buSzPts val="100"/>
              <a:buNone/>
            </a:pPr>
            <a:r>
              <a:rPr lang="en" dirty="0"/>
              <a:t> </a:t>
            </a:r>
            <a:endParaRPr dirty="0"/>
          </a:p>
        </p:txBody>
      </p:sp>
      <p:sp>
        <p:nvSpPr>
          <p:cNvPr id="174" name="Google Shape;174;p28"/>
          <p:cNvSpPr>
            <a:spLocks noGrp="1"/>
          </p:cNvSpPr>
          <p:nvPr>
            <p:ph type="body" idx="2"/>
          </p:nvPr>
        </p:nvSpPr>
        <p:spPr>
          <a:prstGeom prst="parallelogram">
            <a:avLst>
              <a:gd name="adj" fmla="val 37388"/>
            </a:avLst>
          </a:prstGeom>
          <a:solidFill>
            <a:schemeClr val="accent2">
              <a:lumMod val="20000"/>
              <a:lumOff val="80000"/>
            </a:schemeClr>
          </a:solidFill>
          <a:ln>
            <a:noFill/>
          </a:ln>
        </p:spPr>
        <p:txBody>
          <a:bodyPr spcFirstLastPara="1" vert="horz" wrap="square" lIns="91425" tIns="45700" rIns="91425" bIns="45700" rtlCol="0" anchor="t" anchorCtr="0">
            <a:noAutofit/>
          </a:bodyPr>
          <a:lstStyle/>
          <a:p>
            <a:pPr marL="0" indent="0">
              <a:spcBef>
                <a:spcPts val="0"/>
              </a:spcBef>
            </a:pPr>
            <a:r>
              <a:rPr lang="en"/>
              <a:t> </a:t>
            </a:r>
            <a:endParaRPr/>
          </a:p>
        </p:txBody>
      </p:sp>
      <p:sp>
        <p:nvSpPr>
          <p:cNvPr id="175" name="Google Shape;175;p28"/>
          <p:cNvSpPr txBox="1">
            <a:spLocks noGrp="1"/>
          </p:cNvSpPr>
          <p:nvPr>
            <p:ph type="body" idx="3"/>
          </p:nvPr>
        </p:nvSpPr>
        <p:spPr>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900"/>
              <a:buNone/>
            </a:pPr>
            <a:r>
              <a:rPr lang="en-GB" dirty="0"/>
              <a:t>Smitha Chundakkad</a:t>
            </a:r>
            <a:endParaRPr lang="en-GB" dirty="0">
              <a:latin typeface="Source Sans Pro"/>
              <a:ea typeface="Source Sans Pro"/>
              <a:cs typeface="Source Sans Pro"/>
              <a:sym typeface="Source Sans Pro"/>
            </a:endParaRPr>
          </a:p>
        </p:txBody>
      </p:sp>
      <p:sp>
        <p:nvSpPr>
          <p:cNvPr id="176" name="Google Shape;176;p28"/>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1100"/>
              <a:buFont typeface="Arial"/>
              <a:buNone/>
            </a:pPr>
            <a:r>
              <a:rPr lang="en" dirty="0"/>
              <a:t>Task 3 - Data manipulation</a:t>
            </a:r>
            <a:endParaRPr dirty="0"/>
          </a:p>
        </p:txBody>
      </p:sp>
      <p:sp>
        <p:nvSpPr>
          <p:cNvPr id="177" name="Google Shape;177;p28"/>
          <p:cNvSpPr txBox="1"/>
          <p:nvPr/>
        </p:nvSpPr>
        <p:spPr>
          <a:xfrm flipH="1">
            <a:off x="156117" y="3508916"/>
            <a:ext cx="91217" cy="1761893"/>
          </a:xfrm>
          <a:prstGeom prst="rect">
            <a:avLst/>
          </a:prstGeom>
          <a:noFill/>
          <a:ln>
            <a:noFill/>
          </a:ln>
        </p:spPr>
        <p:txBody>
          <a:bodyPr spcFirstLastPara="1" wrap="square" lIns="91425" tIns="91425" rIns="91425" bIns="91425" anchor="t" anchorCtr="0">
            <a:noAutofit/>
          </a:bodyPr>
          <a:lstStyle/>
          <a:p>
            <a:pPr lvl="0" algn="l" rtl="0">
              <a:spcBef>
                <a:spcPts val="0"/>
              </a:spcBef>
              <a:spcAft>
                <a:spcPts val="0"/>
              </a:spcAft>
            </a:pPr>
            <a:endParaRPr lang="en-GB" sz="1500" dirty="0">
              <a:solidFill>
                <a:srgbClr val="595959"/>
              </a:solidFill>
              <a:latin typeface="Source Sans Pro"/>
              <a:ea typeface="Source Sans Pro"/>
              <a:cs typeface="Source Sans Pro"/>
              <a:sym typeface="Source Sans Pro"/>
            </a:endParaRPr>
          </a:p>
          <a:p>
            <a:pPr lvl="0" algn="l" rtl="0">
              <a:spcBef>
                <a:spcPts val="0"/>
              </a:spcBef>
              <a:spcAft>
                <a:spcPts val="0"/>
              </a:spcAft>
            </a:pPr>
            <a:endParaRPr lang="en-GB" sz="1500" dirty="0">
              <a:solidFill>
                <a:srgbClr val="595959"/>
              </a:solidFill>
              <a:latin typeface="Source Sans Pro"/>
              <a:ea typeface="Source Sans Pro"/>
              <a:cs typeface="Source Sans Pro"/>
              <a:sym typeface="Source Sans Pro"/>
            </a:endParaRPr>
          </a:p>
          <a:p>
            <a:pPr lvl="0" algn="l" rtl="0">
              <a:spcBef>
                <a:spcPts val="0"/>
              </a:spcBef>
              <a:spcAft>
                <a:spcPts val="0"/>
              </a:spcAft>
            </a:pPr>
            <a:endParaRPr lang="en-GB" sz="1500" dirty="0">
              <a:solidFill>
                <a:srgbClr val="595959"/>
              </a:solidFill>
              <a:latin typeface="Source Sans Pro"/>
              <a:ea typeface="Source Sans Pro"/>
              <a:cs typeface="Source Sans Pro"/>
              <a:sym typeface="Source Sans Pro"/>
            </a:endParaRPr>
          </a:p>
          <a:p>
            <a:pPr marL="285750" lvl="0" indent="-285750" algn="l" rtl="0">
              <a:spcBef>
                <a:spcPts val="0"/>
              </a:spcBef>
              <a:spcAft>
                <a:spcPts val="0"/>
              </a:spcAft>
              <a:buFont typeface="Arial" panose="020B0604020202020204" pitchFamily="34" charset="0"/>
              <a:buChar char="•"/>
            </a:pPr>
            <a:endParaRPr lang="en-GB" sz="1500" dirty="0">
              <a:solidFill>
                <a:srgbClr val="595959"/>
              </a:solidFill>
              <a:latin typeface="Source Sans Pro"/>
              <a:ea typeface="Source Sans Pro"/>
              <a:cs typeface="Source Sans Pro"/>
              <a:sym typeface="Source Sans Pro"/>
            </a:endParaRPr>
          </a:p>
          <a:p>
            <a:pPr marL="285750" lvl="0" indent="-285750" algn="l" rtl="0">
              <a:spcBef>
                <a:spcPts val="0"/>
              </a:spcBef>
              <a:spcAft>
                <a:spcPts val="0"/>
              </a:spcAft>
              <a:buFont typeface="Arial" panose="020B0604020202020204" pitchFamily="34" charset="0"/>
              <a:buChar char="•"/>
            </a:pPr>
            <a:endParaRPr sz="1500" dirty="0">
              <a:solidFill>
                <a:srgbClr val="595959"/>
              </a:solidFill>
              <a:latin typeface="Source Sans Pro"/>
              <a:ea typeface="Source Sans Pro"/>
              <a:cs typeface="Source Sans Pro"/>
              <a:sym typeface="Source Sans Pro"/>
            </a:endParaRPr>
          </a:p>
        </p:txBody>
      </p:sp>
      <p:sp>
        <p:nvSpPr>
          <p:cNvPr id="12" name="TextBox 11">
            <a:extLst>
              <a:ext uri="{FF2B5EF4-FFF2-40B4-BE49-F238E27FC236}">
                <a16:creationId xmlns:a16="http://schemas.microsoft.com/office/drawing/2014/main" id="{8767BF50-1CAE-3EBF-E993-2067A9177289}"/>
              </a:ext>
            </a:extLst>
          </p:cNvPr>
          <p:cNvSpPr txBox="1"/>
          <p:nvPr/>
        </p:nvSpPr>
        <p:spPr>
          <a:xfrm>
            <a:off x="328326" y="1760307"/>
            <a:ext cx="2991317" cy="2923877"/>
          </a:xfrm>
          <a:prstGeom prst="rect">
            <a:avLst/>
          </a:prstGeom>
          <a:ln>
            <a:solidFill>
              <a:schemeClr val="accent2"/>
            </a:solidFill>
          </a:ln>
        </p:spPr>
        <p:txBody>
          <a:bodyPr wrap="square" rtlCol="0">
            <a:spAutoFit/>
          </a:bodyPr>
          <a:lstStyle>
            <a:defPPr>
              <a:defRPr lang="en-US"/>
            </a:defPPr>
            <a:lvl1pPr>
              <a:defRPr sz="1600">
                <a:latin typeface="+mj-lt"/>
              </a:defRPr>
            </a:lvl1pPr>
          </a:lstStyle>
          <a:p>
            <a:r>
              <a:rPr lang="en-GB" sz="1400" b="1" dirty="0">
                <a:solidFill>
                  <a:schemeClr val="accent2">
                    <a:lumMod val="75000"/>
                  </a:schemeClr>
                </a:solidFill>
                <a:ea typeface="Source Sans Pro"/>
              </a:rPr>
              <a:t>Action </a:t>
            </a:r>
          </a:p>
          <a:p>
            <a:pPr marL="285750" indent="-285750">
              <a:buFont typeface="Arial" panose="020B0604020202020204" pitchFamily="34" charset="0"/>
              <a:buChar char="•"/>
            </a:pPr>
            <a:r>
              <a:rPr lang="en-GB" sz="1400" dirty="0">
                <a:latin typeface="+mn-lt"/>
              </a:rPr>
              <a:t>I calculated the bonus percentage for each sales agent and the total bonus based on the target achievement level using the VLOOKUP function.</a:t>
            </a:r>
          </a:p>
          <a:p>
            <a:pPr marL="285750" indent="-285750">
              <a:buFont typeface="Arial" panose="020B0604020202020204" pitchFamily="34" charset="0"/>
              <a:buChar char="•"/>
            </a:pPr>
            <a:endParaRPr lang="en-GB" sz="1400" dirty="0">
              <a:latin typeface="+mn-lt"/>
            </a:endParaRPr>
          </a:p>
          <a:p>
            <a:pPr marL="285750" indent="-285750">
              <a:buFont typeface="Arial" panose="020B0604020202020204" pitchFamily="34" charset="0"/>
              <a:buChar char="•"/>
            </a:pPr>
            <a:r>
              <a:rPr lang="en-GB" sz="1400" dirty="0">
                <a:latin typeface="+mn-lt"/>
              </a:rPr>
              <a:t>I then used ‘Colour scales’ in ‘Conditional Formatting’ to visually highlight the percentage bonus levels of each sales person.</a:t>
            </a:r>
          </a:p>
        </p:txBody>
      </p:sp>
      <p:pic>
        <p:nvPicPr>
          <p:cNvPr id="3" name="Picture 2">
            <a:extLst>
              <a:ext uri="{FF2B5EF4-FFF2-40B4-BE49-F238E27FC236}">
                <a16:creationId xmlns:a16="http://schemas.microsoft.com/office/drawing/2014/main" id="{02C25635-8267-BED4-4BFD-7EF2BD042F46}"/>
              </a:ext>
            </a:extLst>
          </p:cNvPr>
          <p:cNvPicPr>
            <a:picLocks noChangeAspect="1"/>
          </p:cNvPicPr>
          <p:nvPr/>
        </p:nvPicPr>
        <p:blipFill>
          <a:blip r:embed="rId3"/>
          <a:stretch>
            <a:fillRect/>
          </a:stretch>
        </p:blipFill>
        <p:spPr>
          <a:xfrm>
            <a:off x="3855720" y="2465070"/>
            <a:ext cx="1432560" cy="213360"/>
          </a:xfrm>
          <a:prstGeom prst="rect">
            <a:avLst/>
          </a:prstGeom>
        </p:spPr>
      </p:pic>
      <p:pic>
        <p:nvPicPr>
          <p:cNvPr id="5" name="Picture 4">
            <a:extLst>
              <a:ext uri="{FF2B5EF4-FFF2-40B4-BE49-F238E27FC236}">
                <a16:creationId xmlns:a16="http://schemas.microsoft.com/office/drawing/2014/main" id="{E3C4DC5B-0022-F9C1-A039-A0552C180CD5}"/>
              </a:ext>
            </a:extLst>
          </p:cNvPr>
          <p:cNvPicPr>
            <a:picLocks noChangeAspect="1"/>
          </p:cNvPicPr>
          <p:nvPr/>
        </p:nvPicPr>
        <p:blipFill>
          <a:blip r:embed="rId3"/>
          <a:stretch>
            <a:fillRect/>
          </a:stretch>
        </p:blipFill>
        <p:spPr>
          <a:xfrm>
            <a:off x="3855720" y="2465070"/>
            <a:ext cx="1432560" cy="213360"/>
          </a:xfrm>
          <a:prstGeom prst="rect">
            <a:avLst/>
          </a:prstGeom>
        </p:spPr>
      </p:pic>
      <p:pic>
        <p:nvPicPr>
          <p:cNvPr id="15" name="Picture 14">
            <a:extLst>
              <a:ext uri="{FF2B5EF4-FFF2-40B4-BE49-F238E27FC236}">
                <a16:creationId xmlns:a16="http://schemas.microsoft.com/office/drawing/2014/main" id="{41528321-67AD-1D83-47DE-2E1E5B826765}"/>
              </a:ext>
            </a:extLst>
          </p:cNvPr>
          <p:cNvPicPr>
            <a:picLocks noChangeAspect="1"/>
          </p:cNvPicPr>
          <p:nvPr/>
        </p:nvPicPr>
        <p:blipFill>
          <a:blip r:embed="rId4"/>
          <a:stretch>
            <a:fillRect/>
          </a:stretch>
        </p:blipFill>
        <p:spPr>
          <a:xfrm>
            <a:off x="3572844" y="1362427"/>
            <a:ext cx="5415039" cy="3719636"/>
          </a:xfrm>
          <a:prstGeom prst="rect">
            <a:avLst/>
          </a:prstGeom>
          <a:ln w="19050">
            <a:solidFill>
              <a:srgbClr val="0070C0"/>
            </a:solidFill>
          </a:ln>
        </p:spPr>
      </p:pic>
    </p:spTree>
    <p:extLst>
      <p:ext uri="{BB962C8B-B14F-4D97-AF65-F5344CB8AC3E}">
        <p14:creationId xmlns:p14="http://schemas.microsoft.com/office/powerpoint/2010/main" val="32628294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28"/>
          <p:cNvSpPr>
            <a:spLocks noGrp="1"/>
          </p:cNvSpPr>
          <p:nvPr>
            <p:ph type="body" idx="1"/>
          </p:nvPr>
        </p:nvSpPr>
        <p:spPr>
          <a:prstGeom prst="parallelogram">
            <a:avLst>
              <a:gd name="adj" fmla="val 37388"/>
            </a:avLst>
          </a:prstGeom>
          <a:solidFill>
            <a:schemeClr val="dk2"/>
          </a:solid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3F3F3F"/>
              </a:buClr>
              <a:buSzPts val="100"/>
              <a:buNone/>
            </a:pPr>
            <a:r>
              <a:rPr lang="en" dirty="0"/>
              <a:t> </a:t>
            </a:r>
            <a:endParaRPr dirty="0"/>
          </a:p>
        </p:txBody>
      </p:sp>
      <p:sp>
        <p:nvSpPr>
          <p:cNvPr id="174" name="Google Shape;174;p28"/>
          <p:cNvSpPr>
            <a:spLocks noGrp="1"/>
          </p:cNvSpPr>
          <p:nvPr>
            <p:ph type="body" idx="2"/>
          </p:nvPr>
        </p:nvSpPr>
        <p:spPr>
          <a:prstGeom prst="parallelogram">
            <a:avLst>
              <a:gd name="adj" fmla="val 37388"/>
            </a:avLst>
          </a:prstGeom>
          <a:solidFill>
            <a:schemeClr val="accent2">
              <a:lumMod val="20000"/>
              <a:lumOff val="80000"/>
            </a:schemeClr>
          </a:solidFill>
          <a:ln>
            <a:noFill/>
          </a:ln>
        </p:spPr>
        <p:txBody>
          <a:bodyPr spcFirstLastPara="1" vert="horz" wrap="square" lIns="91425" tIns="45700" rIns="91425" bIns="45700" rtlCol="0" anchor="t" anchorCtr="0">
            <a:noAutofit/>
          </a:bodyPr>
          <a:lstStyle/>
          <a:p>
            <a:pPr marL="0" indent="0">
              <a:spcBef>
                <a:spcPts val="0"/>
              </a:spcBef>
            </a:pPr>
            <a:r>
              <a:rPr lang="en"/>
              <a:t> </a:t>
            </a:r>
            <a:endParaRPr/>
          </a:p>
        </p:txBody>
      </p:sp>
      <p:sp>
        <p:nvSpPr>
          <p:cNvPr id="175" name="Google Shape;175;p28"/>
          <p:cNvSpPr txBox="1">
            <a:spLocks noGrp="1"/>
          </p:cNvSpPr>
          <p:nvPr>
            <p:ph type="body" idx="3"/>
          </p:nvPr>
        </p:nvSpPr>
        <p:spPr>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900"/>
              <a:buNone/>
            </a:pPr>
            <a:r>
              <a:rPr lang="en-GB" dirty="0"/>
              <a:t>Smitha Chundakkad</a:t>
            </a:r>
            <a:endParaRPr lang="en-GB" dirty="0">
              <a:latin typeface="Source Sans Pro"/>
              <a:ea typeface="Source Sans Pro"/>
              <a:cs typeface="Source Sans Pro"/>
              <a:sym typeface="Source Sans Pro"/>
            </a:endParaRPr>
          </a:p>
        </p:txBody>
      </p:sp>
      <p:sp>
        <p:nvSpPr>
          <p:cNvPr id="176" name="Google Shape;176;p28"/>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1100"/>
              <a:buFont typeface="Arial"/>
              <a:buNone/>
            </a:pPr>
            <a:r>
              <a:rPr lang="en" dirty="0"/>
              <a:t>Task 3 - Data manipulation</a:t>
            </a:r>
            <a:endParaRPr dirty="0"/>
          </a:p>
        </p:txBody>
      </p:sp>
      <p:sp>
        <p:nvSpPr>
          <p:cNvPr id="177" name="Google Shape;177;p28"/>
          <p:cNvSpPr txBox="1"/>
          <p:nvPr/>
        </p:nvSpPr>
        <p:spPr>
          <a:xfrm flipH="1">
            <a:off x="156117" y="3508916"/>
            <a:ext cx="91217" cy="1761893"/>
          </a:xfrm>
          <a:prstGeom prst="rect">
            <a:avLst/>
          </a:prstGeom>
          <a:noFill/>
          <a:ln>
            <a:noFill/>
          </a:ln>
        </p:spPr>
        <p:txBody>
          <a:bodyPr spcFirstLastPara="1" wrap="square" lIns="91425" tIns="91425" rIns="91425" bIns="91425" anchor="t" anchorCtr="0">
            <a:noAutofit/>
          </a:bodyPr>
          <a:lstStyle/>
          <a:p>
            <a:pPr lvl="0" algn="l" rtl="0">
              <a:spcBef>
                <a:spcPts val="0"/>
              </a:spcBef>
              <a:spcAft>
                <a:spcPts val="0"/>
              </a:spcAft>
            </a:pPr>
            <a:endParaRPr lang="en-GB" sz="1500" dirty="0">
              <a:solidFill>
                <a:srgbClr val="595959"/>
              </a:solidFill>
              <a:latin typeface="Source Sans Pro"/>
              <a:ea typeface="Source Sans Pro"/>
              <a:cs typeface="Source Sans Pro"/>
              <a:sym typeface="Source Sans Pro"/>
            </a:endParaRPr>
          </a:p>
          <a:p>
            <a:pPr lvl="0" algn="l" rtl="0">
              <a:spcBef>
                <a:spcPts val="0"/>
              </a:spcBef>
              <a:spcAft>
                <a:spcPts val="0"/>
              </a:spcAft>
            </a:pPr>
            <a:endParaRPr lang="en-GB" sz="1500" dirty="0">
              <a:solidFill>
                <a:srgbClr val="595959"/>
              </a:solidFill>
              <a:latin typeface="Source Sans Pro"/>
              <a:ea typeface="Source Sans Pro"/>
              <a:cs typeface="Source Sans Pro"/>
              <a:sym typeface="Source Sans Pro"/>
            </a:endParaRPr>
          </a:p>
          <a:p>
            <a:pPr lvl="0" algn="l" rtl="0">
              <a:spcBef>
                <a:spcPts val="0"/>
              </a:spcBef>
              <a:spcAft>
                <a:spcPts val="0"/>
              </a:spcAft>
            </a:pPr>
            <a:endParaRPr lang="en-GB" sz="1500" dirty="0">
              <a:solidFill>
                <a:srgbClr val="595959"/>
              </a:solidFill>
              <a:latin typeface="Source Sans Pro"/>
              <a:ea typeface="Source Sans Pro"/>
              <a:cs typeface="Source Sans Pro"/>
              <a:sym typeface="Source Sans Pro"/>
            </a:endParaRPr>
          </a:p>
          <a:p>
            <a:pPr marL="285750" lvl="0" indent="-285750" algn="l" rtl="0">
              <a:spcBef>
                <a:spcPts val="0"/>
              </a:spcBef>
              <a:spcAft>
                <a:spcPts val="0"/>
              </a:spcAft>
              <a:buFont typeface="Arial" panose="020B0604020202020204" pitchFamily="34" charset="0"/>
              <a:buChar char="•"/>
            </a:pPr>
            <a:endParaRPr lang="en-GB" sz="1500" dirty="0">
              <a:solidFill>
                <a:srgbClr val="595959"/>
              </a:solidFill>
              <a:latin typeface="Source Sans Pro"/>
              <a:ea typeface="Source Sans Pro"/>
              <a:cs typeface="Source Sans Pro"/>
              <a:sym typeface="Source Sans Pro"/>
            </a:endParaRPr>
          </a:p>
          <a:p>
            <a:pPr marL="285750" lvl="0" indent="-285750" algn="l" rtl="0">
              <a:spcBef>
                <a:spcPts val="0"/>
              </a:spcBef>
              <a:spcAft>
                <a:spcPts val="0"/>
              </a:spcAft>
              <a:buFont typeface="Arial" panose="020B0604020202020204" pitchFamily="34" charset="0"/>
              <a:buChar char="•"/>
            </a:pPr>
            <a:endParaRPr sz="1500" dirty="0">
              <a:solidFill>
                <a:srgbClr val="595959"/>
              </a:solidFill>
              <a:latin typeface="Source Sans Pro"/>
              <a:ea typeface="Source Sans Pro"/>
              <a:cs typeface="Source Sans Pro"/>
              <a:sym typeface="Source Sans Pro"/>
            </a:endParaRPr>
          </a:p>
        </p:txBody>
      </p:sp>
      <p:sp>
        <p:nvSpPr>
          <p:cNvPr id="8" name="TextBox 7">
            <a:extLst>
              <a:ext uri="{FF2B5EF4-FFF2-40B4-BE49-F238E27FC236}">
                <a16:creationId xmlns:a16="http://schemas.microsoft.com/office/drawing/2014/main" id="{E151BE21-11B9-A0DD-A534-CA4B6B0849A4}"/>
              </a:ext>
            </a:extLst>
          </p:cNvPr>
          <p:cNvSpPr txBox="1"/>
          <p:nvPr/>
        </p:nvSpPr>
        <p:spPr>
          <a:xfrm>
            <a:off x="1426512" y="1617643"/>
            <a:ext cx="6206836" cy="954107"/>
          </a:xfrm>
          <a:prstGeom prst="rect">
            <a:avLst/>
          </a:prstGeom>
          <a:ln>
            <a:solidFill>
              <a:schemeClr val="accent2"/>
            </a:solidFill>
          </a:ln>
        </p:spPr>
        <p:txBody>
          <a:bodyPr wrap="square" rtlCol="0">
            <a:spAutoFit/>
          </a:bodyPr>
          <a:lstStyle>
            <a:defPPr>
              <a:defRPr lang="en-US"/>
            </a:defPPr>
            <a:lvl1pPr>
              <a:defRPr sz="1600">
                <a:latin typeface="+mj-lt"/>
              </a:defRPr>
            </a:lvl1pPr>
          </a:lstStyle>
          <a:p>
            <a:r>
              <a:rPr lang="en-GB" sz="1400" b="1" dirty="0">
                <a:solidFill>
                  <a:schemeClr val="accent2">
                    <a:lumMod val="75000"/>
                  </a:schemeClr>
                </a:solidFill>
                <a:ea typeface="Source Sans Pro"/>
              </a:rPr>
              <a:t>Action</a:t>
            </a:r>
          </a:p>
          <a:p>
            <a:pPr marL="285750" indent="-285750">
              <a:buFont typeface="Arial" panose="020B0604020202020204" pitchFamily="34" charset="0"/>
              <a:buChar char="•"/>
            </a:pPr>
            <a:r>
              <a:rPr lang="en-GB" sz="1400" dirty="0">
                <a:latin typeface="+mn-lt"/>
              </a:rPr>
              <a:t>I used a pivot table to calculate the Total and the Average total sales, Total sales target, Average sales Target and the Average Target achievement Level per Department. </a:t>
            </a:r>
          </a:p>
        </p:txBody>
      </p:sp>
      <p:pic>
        <p:nvPicPr>
          <p:cNvPr id="3" name="Picture 2">
            <a:extLst>
              <a:ext uri="{FF2B5EF4-FFF2-40B4-BE49-F238E27FC236}">
                <a16:creationId xmlns:a16="http://schemas.microsoft.com/office/drawing/2014/main" id="{27B95D1F-384F-6382-3D61-1EC3C0F99745}"/>
              </a:ext>
            </a:extLst>
          </p:cNvPr>
          <p:cNvPicPr>
            <a:picLocks noChangeAspect="1"/>
          </p:cNvPicPr>
          <p:nvPr/>
        </p:nvPicPr>
        <p:blipFill>
          <a:blip r:embed="rId3"/>
          <a:stretch>
            <a:fillRect/>
          </a:stretch>
        </p:blipFill>
        <p:spPr>
          <a:xfrm>
            <a:off x="528967" y="2620056"/>
            <a:ext cx="7819047" cy="1109981"/>
          </a:xfrm>
          <a:prstGeom prst="rect">
            <a:avLst/>
          </a:prstGeom>
          <a:ln w="12700">
            <a:solidFill>
              <a:srgbClr val="0070C0"/>
            </a:solidFill>
          </a:ln>
        </p:spPr>
      </p:pic>
      <p:pic>
        <p:nvPicPr>
          <p:cNvPr id="9" name="Picture 8">
            <a:extLst>
              <a:ext uri="{FF2B5EF4-FFF2-40B4-BE49-F238E27FC236}">
                <a16:creationId xmlns:a16="http://schemas.microsoft.com/office/drawing/2014/main" id="{A91F7FA9-B018-2023-3831-BE73EC35827B}"/>
              </a:ext>
            </a:extLst>
          </p:cNvPr>
          <p:cNvPicPr>
            <a:picLocks noChangeAspect="1"/>
          </p:cNvPicPr>
          <p:nvPr/>
        </p:nvPicPr>
        <p:blipFill>
          <a:blip r:embed="rId4"/>
          <a:stretch>
            <a:fillRect/>
          </a:stretch>
        </p:blipFill>
        <p:spPr>
          <a:xfrm>
            <a:off x="201723" y="3851392"/>
            <a:ext cx="8656413" cy="1076940"/>
          </a:xfrm>
          <a:prstGeom prst="rect">
            <a:avLst/>
          </a:prstGeom>
          <a:ln w="19050">
            <a:solidFill>
              <a:srgbClr val="0070C0"/>
            </a:solidFill>
          </a:ln>
        </p:spPr>
      </p:pic>
      <p:sp>
        <p:nvSpPr>
          <p:cNvPr id="10" name="Arrow: Notched Right 9">
            <a:extLst>
              <a:ext uri="{FF2B5EF4-FFF2-40B4-BE49-F238E27FC236}">
                <a16:creationId xmlns:a16="http://schemas.microsoft.com/office/drawing/2014/main" id="{A4751559-4C0D-7239-DFC2-9C2C26CB2E35}"/>
              </a:ext>
            </a:extLst>
          </p:cNvPr>
          <p:cNvSpPr/>
          <p:nvPr/>
        </p:nvSpPr>
        <p:spPr>
          <a:xfrm rot="2583663">
            <a:off x="-22001" y="2036312"/>
            <a:ext cx="1245291" cy="484632"/>
          </a:xfrm>
          <a:prstGeom prst="notchedRightArrow">
            <a:avLst/>
          </a:prstGeom>
          <a:solidFill>
            <a:schemeClr val="accent3">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GB" sz="1100" dirty="0"/>
              <a:t>PIVOT TABLE</a:t>
            </a:r>
          </a:p>
        </p:txBody>
      </p:sp>
    </p:spTree>
    <p:extLst>
      <p:ext uri="{BB962C8B-B14F-4D97-AF65-F5344CB8AC3E}">
        <p14:creationId xmlns:p14="http://schemas.microsoft.com/office/powerpoint/2010/main" val="14606312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28"/>
          <p:cNvSpPr>
            <a:spLocks noGrp="1"/>
          </p:cNvSpPr>
          <p:nvPr>
            <p:ph type="body" idx="1"/>
          </p:nvPr>
        </p:nvSpPr>
        <p:spPr>
          <a:prstGeom prst="parallelogram">
            <a:avLst>
              <a:gd name="adj" fmla="val 37388"/>
            </a:avLst>
          </a:prstGeom>
          <a:solidFill>
            <a:schemeClr val="dk2"/>
          </a:solid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3F3F3F"/>
              </a:buClr>
              <a:buSzPts val="100"/>
              <a:buNone/>
            </a:pPr>
            <a:r>
              <a:rPr lang="en" dirty="0"/>
              <a:t> </a:t>
            </a:r>
            <a:endParaRPr dirty="0"/>
          </a:p>
        </p:txBody>
      </p:sp>
      <p:sp>
        <p:nvSpPr>
          <p:cNvPr id="174" name="Google Shape;174;p28"/>
          <p:cNvSpPr>
            <a:spLocks noGrp="1"/>
          </p:cNvSpPr>
          <p:nvPr>
            <p:ph type="body" idx="2"/>
          </p:nvPr>
        </p:nvSpPr>
        <p:spPr>
          <a:prstGeom prst="parallelogram">
            <a:avLst>
              <a:gd name="adj" fmla="val 37388"/>
            </a:avLst>
          </a:prstGeom>
          <a:solidFill>
            <a:schemeClr val="accent2">
              <a:lumMod val="20000"/>
              <a:lumOff val="80000"/>
            </a:schemeClr>
          </a:solidFill>
          <a:ln>
            <a:noFill/>
          </a:ln>
        </p:spPr>
        <p:txBody>
          <a:bodyPr spcFirstLastPara="1" vert="horz" wrap="square" lIns="91425" tIns="45700" rIns="91425" bIns="45700" rtlCol="0" anchor="t" anchorCtr="0">
            <a:noAutofit/>
          </a:bodyPr>
          <a:lstStyle/>
          <a:p>
            <a:pPr marL="0" indent="0">
              <a:spcBef>
                <a:spcPts val="0"/>
              </a:spcBef>
            </a:pPr>
            <a:r>
              <a:rPr lang="en"/>
              <a:t> </a:t>
            </a:r>
            <a:endParaRPr/>
          </a:p>
        </p:txBody>
      </p:sp>
      <p:sp>
        <p:nvSpPr>
          <p:cNvPr id="175" name="Google Shape;175;p28"/>
          <p:cNvSpPr txBox="1">
            <a:spLocks noGrp="1"/>
          </p:cNvSpPr>
          <p:nvPr>
            <p:ph type="body" idx="3"/>
          </p:nvPr>
        </p:nvSpPr>
        <p:spPr>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900"/>
              <a:buNone/>
            </a:pPr>
            <a:r>
              <a:rPr lang="en" dirty="0">
                <a:latin typeface="Source Sans Pro"/>
                <a:ea typeface="Source Sans Pro"/>
                <a:cs typeface="Source Sans Pro"/>
                <a:sym typeface="Source Sans Pro"/>
              </a:rPr>
              <a:t>Smitha Chundakkad</a:t>
            </a:r>
            <a:endParaRPr dirty="0">
              <a:latin typeface="Source Sans Pro"/>
              <a:ea typeface="Source Sans Pro"/>
              <a:cs typeface="Source Sans Pro"/>
              <a:sym typeface="Source Sans Pro"/>
            </a:endParaRPr>
          </a:p>
        </p:txBody>
      </p:sp>
      <p:sp>
        <p:nvSpPr>
          <p:cNvPr id="176" name="Google Shape;176;p28"/>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1100"/>
              <a:buFont typeface="Arial"/>
              <a:buNone/>
            </a:pPr>
            <a:r>
              <a:rPr lang="en" dirty="0"/>
              <a:t>Task 3 - Data manipulation</a:t>
            </a:r>
            <a:endParaRPr dirty="0"/>
          </a:p>
        </p:txBody>
      </p:sp>
      <p:sp>
        <p:nvSpPr>
          <p:cNvPr id="177" name="Google Shape;177;p28"/>
          <p:cNvSpPr txBox="1"/>
          <p:nvPr/>
        </p:nvSpPr>
        <p:spPr>
          <a:xfrm flipH="1">
            <a:off x="156117" y="3508916"/>
            <a:ext cx="91217" cy="1761893"/>
          </a:xfrm>
          <a:prstGeom prst="rect">
            <a:avLst/>
          </a:prstGeom>
          <a:noFill/>
          <a:ln>
            <a:noFill/>
          </a:ln>
        </p:spPr>
        <p:txBody>
          <a:bodyPr spcFirstLastPara="1" wrap="square" lIns="91425" tIns="91425" rIns="91425" bIns="91425" anchor="t" anchorCtr="0">
            <a:noAutofit/>
          </a:bodyPr>
          <a:lstStyle/>
          <a:p>
            <a:pPr lvl="0" algn="l" rtl="0">
              <a:spcBef>
                <a:spcPts val="0"/>
              </a:spcBef>
              <a:spcAft>
                <a:spcPts val="0"/>
              </a:spcAft>
            </a:pPr>
            <a:endParaRPr lang="en-GB" sz="1500" dirty="0">
              <a:solidFill>
                <a:srgbClr val="595959"/>
              </a:solidFill>
              <a:latin typeface="Source Sans Pro"/>
              <a:ea typeface="Source Sans Pro"/>
              <a:cs typeface="Source Sans Pro"/>
              <a:sym typeface="Source Sans Pro"/>
            </a:endParaRPr>
          </a:p>
          <a:p>
            <a:pPr lvl="0" algn="l" rtl="0">
              <a:spcBef>
                <a:spcPts val="0"/>
              </a:spcBef>
              <a:spcAft>
                <a:spcPts val="0"/>
              </a:spcAft>
            </a:pPr>
            <a:endParaRPr lang="en-GB" sz="1500" dirty="0">
              <a:solidFill>
                <a:srgbClr val="595959"/>
              </a:solidFill>
              <a:latin typeface="Source Sans Pro"/>
              <a:ea typeface="Source Sans Pro"/>
              <a:cs typeface="Source Sans Pro"/>
              <a:sym typeface="Source Sans Pro"/>
            </a:endParaRPr>
          </a:p>
          <a:p>
            <a:pPr marL="285750" lvl="0" indent="-285750" algn="l" rtl="0">
              <a:spcBef>
                <a:spcPts val="0"/>
              </a:spcBef>
              <a:spcAft>
                <a:spcPts val="0"/>
              </a:spcAft>
              <a:buFont typeface="Arial" panose="020B0604020202020204" pitchFamily="34" charset="0"/>
              <a:buChar char="•"/>
            </a:pPr>
            <a:endParaRPr lang="en-GB" sz="1500" dirty="0">
              <a:solidFill>
                <a:srgbClr val="595959"/>
              </a:solidFill>
              <a:latin typeface="Source Sans Pro"/>
              <a:ea typeface="Source Sans Pro"/>
              <a:cs typeface="Source Sans Pro"/>
              <a:sym typeface="Source Sans Pro"/>
            </a:endParaRPr>
          </a:p>
          <a:p>
            <a:pPr marL="285750" lvl="0" indent="-285750" algn="l" rtl="0">
              <a:spcBef>
                <a:spcPts val="0"/>
              </a:spcBef>
              <a:spcAft>
                <a:spcPts val="0"/>
              </a:spcAft>
              <a:buFont typeface="Arial" panose="020B0604020202020204" pitchFamily="34" charset="0"/>
              <a:buChar char="•"/>
            </a:pPr>
            <a:endParaRPr sz="1500" dirty="0">
              <a:solidFill>
                <a:srgbClr val="595959"/>
              </a:solidFill>
              <a:latin typeface="Source Sans Pro"/>
              <a:ea typeface="Source Sans Pro"/>
              <a:cs typeface="Source Sans Pro"/>
              <a:sym typeface="Source Sans Pro"/>
            </a:endParaRPr>
          </a:p>
        </p:txBody>
      </p:sp>
      <p:sp>
        <p:nvSpPr>
          <p:cNvPr id="2" name="TextBox 1">
            <a:extLst>
              <a:ext uri="{FF2B5EF4-FFF2-40B4-BE49-F238E27FC236}">
                <a16:creationId xmlns:a16="http://schemas.microsoft.com/office/drawing/2014/main" id="{623974D9-0BB3-C5A5-EFA8-EA50774D17A3}"/>
              </a:ext>
            </a:extLst>
          </p:cNvPr>
          <p:cNvSpPr txBox="1"/>
          <p:nvPr/>
        </p:nvSpPr>
        <p:spPr>
          <a:xfrm>
            <a:off x="665356" y="1717287"/>
            <a:ext cx="7705493" cy="3262432"/>
          </a:xfrm>
          <a:prstGeom prst="rect">
            <a:avLst/>
          </a:prstGeom>
          <a:ln>
            <a:solidFill>
              <a:schemeClr val="accent2"/>
            </a:solidFill>
          </a:ln>
        </p:spPr>
        <p:txBody>
          <a:bodyPr wrap="square" rtlCol="0">
            <a:spAutoFit/>
          </a:bodyPr>
          <a:lstStyle>
            <a:defPPr>
              <a:defRPr lang="en-US"/>
            </a:defPPr>
            <a:lvl1pPr>
              <a:defRPr sz="1600">
                <a:latin typeface="+mj-lt"/>
              </a:defRPr>
            </a:lvl1pPr>
          </a:lstStyle>
          <a:p>
            <a:r>
              <a:rPr lang="en-GB" b="1" dirty="0">
                <a:solidFill>
                  <a:schemeClr val="accent5">
                    <a:lumMod val="75000"/>
                  </a:schemeClr>
                </a:solidFill>
              </a:rPr>
              <a:t>Result</a:t>
            </a:r>
          </a:p>
          <a:p>
            <a:pPr marL="285750" indent="-285750">
              <a:buFont typeface="Arial" panose="020B0604020202020204" pitchFamily="34" charset="0"/>
              <a:buChar char="•"/>
            </a:pPr>
            <a:r>
              <a:rPr lang="en-GB" sz="1400" dirty="0">
                <a:latin typeface="+mn-lt"/>
              </a:rPr>
              <a:t>Based on the Average Target Achievement level, Department D performed the best and C performed the lowest. </a:t>
            </a:r>
          </a:p>
          <a:p>
            <a:pPr marL="285750" indent="-285750">
              <a:buFont typeface="Arial" panose="020B0604020202020204" pitchFamily="34" charset="0"/>
              <a:buChar char="•"/>
            </a:pPr>
            <a:r>
              <a:rPr lang="en-GB" sz="1400" dirty="0">
                <a:latin typeface="+mn-lt"/>
              </a:rPr>
              <a:t>But, when we look at the average performance of each sales person, Department B performed the best with 13 agents, while D performed second with 47 agents. This make us think that whether the comparison was a fair one. </a:t>
            </a:r>
          </a:p>
          <a:p>
            <a:endParaRPr lang="en-GB" dirty="0"/>
          </a:p>
          <a:p>
            <a:endParaRPr lang="en-GB" dirty="0"/>
          </a:p>
          <a:p>
            <a:r>
              <a:rPr lang="en-GB" b="1" dirty="0">
                <a:solidFill>
                  <a:schemeClr val="accent6">
                    <a:lumMod val="75000"/>
                  </a:schemeClr>
                </a:solidFill>
              </a:rPr>
              <a:t>Conclusion</a:t>
            </a:r>
          </a:p>
          <a:p>
            <a:r>
              <a:rPr lang="en-GB" sz="1400" dirty="0">
                <a:latin typeface="+mn-lt"/>
              </a:rPr>
              <a:t>Working with some basic calculations and functions helped to summarise the data to help with better understanding of the overall picture. Use of Pivot Tables and VLOOKUP made the process quicker. Conditional formatting gave the data an easy visual interpretation of the performance of each sales agent.</a:t>
            </a:r>
          </a:p>
          <a:p>
            <a:endParaRPr lang="en-GB" dirty="0"/>
          </a:p>
        </p:txBody>
      </p:sp>
    </p:spTree>
    <p:extLst>
      <p:ext uri="{BB962C8B-B14F-4D97-AF65-F5344CB8AC3E}">
        <p14:creationId xmlns:p14="http://schemas.microsoft.com/office/powerpoint/2010/main" val="42241023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28"/>
          <p:cNvSpPr>
            <a:spLocks noGrp="1"/>
          </p:cNvSpPr>
          <p:nvPr>
            <p:ph type="body" idx="1"/>
          </p:nvPr>
        </p:nvSpPr>
        <p:spPr>
          <a:xfrm>
            <a:off x="-332000" y="329906"/>
            <a:ext cx="7317900" cy="494400"/>
          </a:xfrm>
          <a:prstGeom prst="parallelogram">
            <a:avLst>
              <a:gd name="adj" fmla="val 37388"/>
            </a:avLst>
          </a:prstGeom>
          <a:solidFill>
            <a:schemeClr val="dk2"/>
          </a:solid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3F3F3F"/>
              </a:buClr>
              <a:buSzPts val="100"/>
              <a:buNone/>
            </a:pPr>
            <a:r>
              <a:rPr lang="en" dirty="0"/>
              <a:t> </a:t>
            </a:r>
            <a:endParaRPr dirty="0"/>
          </a:p>
        </p:txBody>
      </p:sp>
      <p:sp>
        <p:nvSpPr>
          <p:cNvPr id="174" name="Google Shape;174;p28"/>
          <p:cNvSpPr>
            <a:spLocks noGrp="1"/>
          </p:cNvSpPr>
          <p:nvPr>
            <p:ph type="body" idx="2"/>
          </p:nvPr>
        </p:nvSpPr>
        <p:spPr>
          <a:prstGeom prst="parallelogram">
            <a:avLst>
              <a:gd name="adj" fmla="val 37388"/>
            </a:avLst>
          </a:prstGeom>
          <a:solidFill>
            <a:schemeClr val="accent2">
              <a:lumMod val="20000"/>
              <a:lumOff val="80000"/>
            </a:schemeClr>
          </a:solidFill>
          <a:ln>
            <a:noFill/>
          </a:ln>
        </p:spPr>
        <p:txBody>
          <a:bodyPr spcFirstLastPara="1" vert="horz" wrap="square" lIns="91425" tIns="45700" rIns="91425" bIns="45700" rtlCol="0" anchor="t" anchorCtr="0">
            <a:noAutofit/>
          </a:bodyPr>
          <a:lstStyle/>
          <a:p>
            <a:pPr marL="0" indent="0">
              <a:spcBef>
                <a:spcPts val="0"/>
              </a:spcBef>
            </a:pPr>
            <a:r>
              <a:rPr lang="en"/>
              <a:t> </a:t>
            </a:r>
            <a:endParaRPr/>
          </a:p>
        </p:txBody>
      </p:sp>
      <p:sp>
        <p:nvSpPr>
          <p:cNvPr id="175" name="Google Shape;175;p28"/>
          <p:cNvSpPr txBox="1">
            <a:spLocks noGrp="1"/>
          </p:cNvSpPr>
          <p:nvPr>
            <p:ph type="body" idx="3"/>
          </p:nvPr>
        </p:nvSpPr>
        <p:spPr>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900"/>
              <a:buNone/>
            </a:pPr>
            <a:r>
              <a:rPr lang="en" dirty="0">
                <a:latin typeface="Source Sans Pro"/>
                <a:ea typeface="Source Sans Pro"/>
                <a:cs typeface="Source Sans Pro"/>
                <a:sym typeface="Source Sans Pro"/>
              </a:rPr>
              <a:t>Smitha Chundakkad</a:t>
            </a:r>
            <a:endParaRPr dirty="0">
              <a:latin typeface="Source Sans Pro"/>
              <a:ea typeface="Source Sans Pro"/>
              <a:cs typeface="Source Sans Pro"/>
              <a:sym typeface="Source Sans Pro"/>
            </a:endParaRPr>
          </a:p>
        </p:txBody>
      </p:sp>
      <p:sp>
        <p:nvSpPr>
          <p:cNvPr id="176" name="Google Shape;176;p28"/>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1100"/>
              <a:buFont typeface="Arial"/>
              <a:buNone/>
            </a:pPr>
            <a:r>
              <a:rPr lang="en" dirty="0"/>
              <a:t>Task 3 - Data manipulation</a:t>
            </a:r>
            <a:endParaRPr dirty="0"/>
          </a:p>
        </p:txBody>
      </p:sp>
      <p:sp>
        <p:nvSpPr>
          <p:cNvPr id="6" name="TextBox 5">
            <a:extLst>
              <a:ext uri="{FF2B5EF4-FFF2-40B4-BE49-F238E27FC236}">
                <a16:creationId xmlns:a16="http://schemas.microsoft.com/office/drawing/2014/main" id="{A2C5D735-3D3B-41ED-8096-841B5C9B630E}"/>
              </a:ext>
            </a:extLst>
          </p:cNvPr>
          <p:cNvSpPr txBox="1"/>
          <p:nvPr/>
        </p:nvSpPr>
        <p:spPr>
          <a:xfrm>
            <a:off x="3326950" y="335978"/>
            <a:ext cx="1066630" cy="369332"/>
          </a:xfrm>
          <a:prstGeom prst="rect">
            <a:avLst/>
          </a:prstGeom>
          <a:noFill/>
        </p:spPr>
        <p:txBody>
          <a:bodyPr wrap="square" rtlCol="0">
            <a:spAutoFit/>
          </a:bodyPr>
          <a:lstStyle/>
          <a:p>
            <a:r>
              <a:rPr lang="en-GB" b="1" u="sng" dirty="0">
                <a:solidFill>
                  <a:schemeClr val="bg1"/>
                </a:solidFill>
                <a:latin typeface="Agency FB" panose="020B0503020202020204" pitchFamily="34" charset="0"/>
              </a:rPr>
              <a:t>Dataset 2</a:t>
            </a:r>
          </a:p>
        </p:txBody>
      </p:sp>
      <p:sp>
        <p:nvSpPr>
          <p:cNvPr id="9" name="Rectangle: Rounded Corners 8">
            <a:extLst>
              <a:ext uri="{FF2B5EF4-FFF2-40B4-BE49-F238E27FC236}">
                <a16:creationId xmlns:a16="http://schemas.microsoft.com/office/drawing/2014/main" id="{71B5F7CC-D01C-3D9A-3ABE-FF78E5F8B766}"/>
              </a:ext>
            </a:extLst>
          </p:cNvPr>
          <p:cNvSpPr/>
          <p:nvPr/>
        </p:nvSpPr>
        <p:spPr>
          <a:xfrm>
            <a:off x="433187" y="1227291"/>
            <a:ext cx="3960393" cy="839237"/>
          </a:xfrm>
          <a:prstGeom prst="roundRect">
            <a:avLst>
              <a:gd name="adj" fmla="val 18182"/>
            </a:avLst>
          </a:prstGeom>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GB" dirty="0">
                <a:solidFill>
                  <a:srgbClr val="C00000"/>
                </a:solidFill>
                <a:latin typeface="Bahnschrift SemiBold Condensed" panose="020B0502040204020203" pitchFamily="34" charset="0"/>
              </a:rPr>
              <a:t>The relationships between blood pressure, blood sugar and cholesterol and heart disease</a:t>
            </a:r>
          </a:p>
        </p:txBody>
      </p:sp>
      <p:sp>
        <p:nvSpPr>
          <p:cNvPr id="2" name="Rectangle: Rounded Corners 1">
            <a:extLst>
              <a:ext uri="{FF2B5EF4-FFF2-40B4-BE49-F238E27FC236}">
                <a16:creationId xmlns:a16="http://schemas.microsoft.com/office/drawing/2014/main" id="{040DBEDF-E0DC-6729-D059-816AC4715597}"/>
              </a:ext>
            </a:extLst>
          </p:cNvPr>
          <p:cNvSpPr/>
          <p:nvPr/>
        </p:nvSpPr>
        <p:spPr>
          <a:xfrm>
            <a:off x="658092" y="2491159"/>
            <a:ext cx="7132892" cy="1101304"/>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400" dirty="0">
                <a:solidFill>
                  <a:schemeClr val="tx1"/>
                </a:solidFill>
              </a:rPr>
              <a:t>This project is based on real world datasets that are publicly available. I am using a data set related to heart disease. The directory contains 4 databases  concerning heart disease diagnosis, collected from four locations.</a:t>
            </a:r>
          </a:p>
          <a:p>
            <a:r>
              <a:rPr lang="en-GB" sz="1400" dirty="0">
                <a:solidFill>
                  <a:schemeClr val="accent1">
                    <a:lumMod val="75000"/>
                  </a:schemeClr>
                </a:solidFill>
                <a:hlinkClick r:id="rId3">
                  <a:extLst>
                    <a:ext uri="{A12FA001-AC4F-418D-AE19-62706E023703}">
                      <ahyp:hlinkClr xmlns:ahyp="http://schemas.microsoft.com/office/drawing/2018/hyperlinkcolor" val="tx"/>
                    </a:ext>
                  </a:extLst>
                </a:hlinkClick>
              </a:rPr>
              <a:t>Heart disease data set on UCI Repository </a:t>
            </a:r>
            <a:endParaRPr lang="en-GB" sz="1400" dirty="0">
              <a:solidFill>
                <a:schemeClr val="accent1">
                  <a:lumMod val="75000"/>
                </a:schemeClr>
              </a:solidFill>
            </a:endParaRPr>
          </a:p>
        </p:txBody>
      </p:sp>
      <p:sp>
        <p:nvSpPr>
          <p:cNvPr id="3" name="Rectangle: Rounded Corners 2">
            <a:extLst>
              <a:ext uri="{FF2B5EF4-FFF2-40B4-BE49-F238E27FC236}">
                <a16:creationId xmlns:a16="http://schemas.microsoft.com/office/drawing/2014/main" id="{7B0208A7-37E1-17AA-7531-3BE49E909E88}"/>
              </a:ext>
            </a:extLst>
          </p:cNvPr>
          <p:cNvSpPr/>
          <p:nvPr/>
        </p:nvSpPr>
        <p:spPr>
          <a:xfrm>
            <a:off x="815983" y="3716550"/>
            <a:ext cx="6817111" cy="1328738"/>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lang="en-GB" sz="1600" b="1" dirty="0">
                <a:solidFill>
                  <a:schemeClr val="accent1">
                    <a:lumMod val="75000"/>
                  </a:schemeClr>
                </a:solidFill>
                <a:latin typeface="+mj-lt"/>
              </a:rPr>
              <a:t>Objective</a:t>
            </a:r>
          </a:p>
          <a:p>
            <a:r>
              <a:rPr lang="en-GB" sz="1400" dirty="0"/>
              <a:t>My objective is to combine the datasets from these different countries to investigate the relationship between blood pressure, blood sugar, cholesterol and the existence of a heart disease, and to investigate if these findings will be different in different countries.</a:t>
            </a:r>
          </a:p>
        </p:txBody>
      </p:sp>
      <p:pic>
        <p:nvPicPr>
          <p:cNvPr id="5" name="Picture 4">
            <a:extLst>
              <a:ext uri="{FF2B5EF4-FFF2-40B4-BE49-F238E27FC236}">
                <a16:creationId xmlns:a16="http://schemas.microsoft.com/office/drawing/2014/main" id="{2D6580C0-AC7C-350E-1159-30ED00BB27EC}"/>
              </a:ext>
            </a:extLst>
          </p:cNvPr>
          <p:cNvPicPr>
            <a:picLocks noChangeAspect="1"/>
          </p:cNvPicPr>
          <p:nvPr/>
        </p:nvPicPr>
        <p:blipFill>
          <a:blip r:embed="rId4"/>
          <a:stretch>
            <a:fillRect/>
          </a:stretch>
        </p:blipFill>
        <p:spPr>
          <a:xfrm>
            <a:off x="4876799" y="948393"/>
            <a:ext cx="3871183" cy="1349146"/>
          </a:xfrm>
          <a:prstGeom prst="rect">
            <a:avLst/>
          </a:prstGeom>
          <a:ln w="19050">
            <a:solidFill>
              <a:schemeClr val="accent1"/>
            </a:solidFill>
          </a:ln>
        </p:spPr>
      </p:pic>
    </p:spTree>
    <p:extLst>
      <p:ext uri="{BB962C8B-B14F-4D97-AF65-F5344CB8AC3E}">
        <p14:creationId xmlns:p14="http://schemas.microsoft.com/office/powerpoint/2010/main" val="33744560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28"/>
          <p:cNvSpPr>
            <a:spLocks noGrp="1"/>
          </p:cNvSpPr>
          <p:nvPr>
            <p:ph type="body" idx="1"/>
          </p:nvPr>
        </p:nvSpPr>
        <p:spPr>
          <a:xfrm>
            <a:off x="-309992" y="346906"/>
            <a:ext cx="7317900" cy="494400"/>
          </a:xfrm>
          <a:prstGeom prst="parallelogram">
            <a:avLst>
              <a:gd name="adj" fmla="val 37388"/>
            </a:avLst>
          </a:prstGeom>
          <a:solidFill>
            <a:schemeClr val="dk2"/>
          </a:solid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3F3F3F"/>
              </a:buClr>
              <a:buSzPts val="100"/>
              <a:buNone/>
            </a:pPr>
            <a:r>
              <a:rPr lang="en" dirty="0"/>
              <a:t> </a:t>
            </a:r>
            <a:endParaRPr dirty="0"/>
          </a:p>
        </p:txBody>
      </p:sp>
      <p:sp>
        <p:nvSpPr>
          <p:cNvPr id="174" name="Google Shape;174;p28"/>
          <p:cNvSpPr>
            <a:spLocks noGrp="1"/>
          </p:cNvSpPr>
          <p:nvPr>
            <p:ph type="body" idx="2"/>
          </p:nvPr>
        </p:nvSpPr>
        <p:spPr>
          <a:prstGeom prst="parallelogram">
            <a:avLst>
              <a:gd name="adj" fmla="val 37388"/>
            </a:avLst>
          </a:prstGeom>
          <a:solidFill>
            <a:schemeClr val="accent2">
              <a:lumMod val="20000"/>
              <a:lumOff val="80000"/>
            </a:schemeClr>
          </a:solidFill>
          <a:ln>
            <a:noFill/>
          </a:ln>
        </p:spPr>
        <p:txBody>
          <a:bodyPr spcFirstLastPara="1" vert="horz" wrap="square" lIns="91425" tIns="45700" rIns="91425" bIns="45700" rtlCol="0" anchor="t" anchorCtr="0">
            <a:noAutofit/>
          </a:bodyPr>
          <a:lstStyle/>
          <a:p>
            <a:pPr marL="0" indent="0">
              <a:spcBef>
                <a:spcPts val="0"/>
              </a:spcBef>
            </a:pPr>
            <a:r>
              <a:rPr lang="en"/>
              <a:t> </a:t>
            </a:r>
            <a:endParaRPr/>
          </a:p>
        </p:txBody>
      </p:sp>
      <p:sp>
        <p:nvSpPr>
          <p:cNvPr id="175" name="Google Shape;175;p28"/>
          <p:cNvSpPr txBox="1">
            <a:spLocks noGrp="1"/>
          </p:cNvSpPr>
          <p:nvPr>
            <p:ph type="body" idx="3"/>
          </p:nvPr>
        </p:nvSpPr>
        <p:spPr>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900"/>
              <a:buNone/>
            </a:pPr>
            <a:r>
              <a:rPr lang="en" dirty="0">
                <a:latin typeface="Source Sans Pro"/>
                <a:ea typeface="Source Sans Pro"/>
                <a:cs typeface="Source Sans Pro"/>
                <a:sym typeface="Source Sans Pro"/>
              </a:rPr>
              <a:t>Smitha Chundakkad</a:t>
            </a:r>
            <a:endParaRPr dirty="0">
              <a:latin typeface="Source Sans Pro"/>
              <a:ea typeface="Source Sans Pro"/>
              <a:cs typeface="Source Sans Pro"/>
              <a:sym typeface="Source Sans Pro"/>
            </a:endParaRPr>
          </a:p>
        </p:txBody>
      </p:sp>
      <p:sp>
        <p:nvSpPr>
          <p:cNvPr id="176" name="Google Shape;176;p28"/>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1100"/>
              <a:buFont typeface="Arial"/>
              <a:buNone/>
            </a:pPr>
            <a:r>
              <a:rPr lang="en" dirty="0"/>
              <a:t>Task 3 - Data manipulation</a:t>
            </a:r>
            <a:endParaRPr dirty="0"/>
          </a:p>
        </p:txBody>
      </p:sp>
      <p:sp>
        <p:nvSpPr>
          <p:cNvPr id="177" name="Google Shape;177;p28"/>
          <p:cNvSpPr txBox="1"/>
          <p:nvPr/>
        </p:nvSpPr>
        <p:spPr>
          <a:xfrm flipH="1">
            <a:off x="156117" y="3508916"/>
            <a:ext cx="91217" cy="1761893"/>
          </a:xfrm>
          <a:prstGeom prst="rect">
            <a:avLst/>
          </a:prstGeom>
          <a:noFill/>
          <a:ln>
            <a:noFill/>
          </a:ln>
        </p:spPr>
        <p:txBody>
          <a:bodyPr spcFirstLastPara="1" wrap="square" lIns="91425" tIns="91425" rIns="91425" bIns="91425" anchor="t" anchorCtr="0">
            <a:noAutofit/>
          </a:bodyPr>
          <a:lstStyle/>
          <a:p>
            <a:pPr lvl="0" algn="l" rtl="0">
              <a:spcBef>
                <a:spcPts val="0"/>
              </a:spcBef>
              <a:spcAft>
                <a:spcPts val="0"/>
              </a:spcAft>
            </a:pPr>
            <a:endParaRPr lang="en-GB" sz="1500" dirty="0">
              <a:solidFill>
                <a:srgbClr val="595959"/>
              </a:solidFill>
              <a:latin typeface="Source Sans Pro"/>
              <a:ea typeface="Source Sans Pro"/>
              <a:cs typeface="Source Sans Pro"/>
              <a:sym typeface="Source Sans Pro"/>
            </a:endParaRPr>
          </a:p>
          <a:p>
            <a:pPr lvl="0" algn="l" rtl="0">
              <a:spcBef>
                <a:spcPts val="0"/>
              </a:spcBef>
              <a:spcAft>
                <a:spcPts val="0"/>
              </a:spcAft>
            </a:pPr>
            <a:endParaRPr lang="en-GB" sz="1500" dirty="0">
              <a:solidFill>
                <a:srgbClr val="595959"/>
              </a:solidFill>
              <a:latin typeface="Source Sans Pro"/>
              <a:ea typeface="Source Sans Pro"/>
              <a:cs typeface="Source Sans Pro"/>
              <a:sym typeface="Source Sans Pro"/>
            </a:endParaRPr>
          </a:p>
          <a:p>
            <a:pPr lvl="0" algn="l" rtl="0">
              <a:spcBef>
                <a:spcPts val="0"/>
              </a:spcBef>
              <a:spcAft>
                <a:spcPts val="0"/>
              </a:spcAft>
            </a:pPr>
            <a:endParaRPr lang="en-GB" sz="1500" dirty="0">
              <a:solidFill>
                <a:srgbClr val="595959"/>
              </a:solidFill>
              <a:latin typeface="Source Sans Pro"/>
              <a:ea typeface="Source Sans Pro"/>
              <a:cs typeface="Source Sans Pro"/>
              <a:sym typeface="Source Sans Pro"/>
            </a:endParaRPr>
          </a:p>
          <a:p>
            <a:pPr marL="285750" lvl="0" indent="-285750" algn="l" rtl="0">
              <a:spcBef>
                <a:spcPts val="0"/>
              </a:spcBef>
              <a:spcAft>
                <a:spcPts val="0"/>
              </a:spcAft>
              <a:buFont typeface="Arial" panose="020B0604020202020204" pitchFamily="34" charset="0"/>
              <a:buChar char="•"/>
            </a:pPr>
            <a:endParaRPr lang="en-GB" sz="1500" dirty="0">
              <a:solidFill>
                <a:srgbClr val="595959"/>
              </a:solidFill>
              <a:latin typeface="Source Sans Pro"/>
              <a:ea typeface="Source Sans Pro"/>
              <a:cs typeface="Source Sans Pro"/>
              <a:sym typeface="Source Sans Pro"/>
            </a:endParaRPr>
          </a:p>
          <a:p>
            <a:pPr marL="285750" lvl="0" indent="-285750" algn="l" rtl="0">
              <a:spcBef>
                <a:spcPts val="0"/>
              </a:spcBef>
              <a:spcAft>
                <a:spcPts val="0"/>
              </a:spcAft>
              <a:buFont typeface="Arial" panose="020B0604020202020204" pitchFamily="34" charset="0"/>
              <a:buChar char="•"/>
            </a:pPr>
            <a:endParaRPr sz="1500" dirty="0">
              <a:solidFill>
                <a:srgbClr val="595959"/>
              </a:solidFill>
              <a:latin typeface="Source Sans Pro"/>
              <a:ea typeface="Source Sans Pro"/>
              <a:cs typeface="Source Sans Pro"/>
              <a:sym typeface="Source Sans Pro"/>
            </a:endParaRPr>
          </a:p>
        </p:txBody>
      </p:sp>
      <p:sp>
        <p:nvSpPr>
          <p:cNvPr id="5" name="TextBox 4">
            <a:extLst>
              <a:ext uri="{FF2B5EF4-FFF2-40B4-BE49-F238E27FC236}">
                <a16:creationId xmlns:a16="http://schemas.microsoft.com/office/drawing/2014/main" id="{C1D0DC21-8F6E-F321-3DC0-F02102CE0507}"/>
              </a:ext>
            </a:extLst>
          </p:cNvPr>
          <p:cNvSpPr txBox="1"/>
          <p:nvPr/>
        </p:nvSpPr>
        <p:spPr>
          <a:xfrm>
            <a:off x="436763" y="1480558"/>
            <a:ext cx="2780288" cy="3262432"/>
          </a:xfrm>
          <a:prstGeom prst="rect">
            <a:avLst/>
          </a:prstGeom>
          <a:noFill/>
        </p:spPr>
        <p:txBody>
          <a:bodyPr wrap="square" rtlCol="0">
            <a:spAutoFit/>
          </a:bodyPr>
          <a:lstStyle/>
          <a:p>
            <a:r>
              <a:rPr lang="en-GB" sz="1600" b="1" dirty="0">
                <a:solidFill>
                  <a:schemeClr val="accent2">
                    <a:lumMod val="75000"/>
                  </a:schemeClr>
                </a:solidFill>
                <a:latin typeface="+mj-lt"/>
                <a:ea typeface="Source Sans Pro"/>
              </a:rPr>
              <a:t>Action</a:t>
            </a:r>
          </a:p>
          <a:p>
            <a:pPr marL="285750" indent="-285750">
              <a:buFont typeface="Arial" panose="020B0604020202020204" pitchFamily="34" charset="0"/>
              <a:buChar char="•"/>
            </a:pPr>
            <a:r>
              <a:rPr lang="en-GB" sz="1200" dirty="0">
                <a:latin typeface="+mj-lt"/>
              </a:rPr>
              <a:t>I extracted the data using Power Query and did some data cleaning by removing empty rows, formatting dates and changing the ‘gender’ column to male and female instead of numerical values. After loading it to Excel, I changed some of the headers so that its easy to understand.</a:t>
            </a:r>
          </a:p>
          <a:p>
            <a:pPr marL="285750" indent="-285750">
              <a:buFont typeface="Arial" panose="020B0604020202020204" pitchFamily="34" charset="0"/>
              <a:buChar char="•"/>
            </a:pPr>
            <a:r>
              <a:rPr lang="en-GB" sz="1200" dirty="0">
                <a:latin typeface="+mj-lt"/>
              </a:rPr>
              <a:t>I calculated the average age of the patients and plotted a histogram.</a:t>
            </a:r>
          </a:p>
          <a:p>
            <a:pPr marL="285750" indent="-285750">
              <a:buFont typeface="Arial" panose="020B0604020202020204" pitchFamily="34" charset="0"/>
              <a:buChar char="•"/>
            </a:pPr>
            <a:r>
              <a:rPr lang="en-GB" sz="1200" dirty="0">
                <a:latin typeface="+mj-lt"/>
              </a:rPr>
              <a:t>Then I calculated which month the most samples were received.</a:t>
            </a:r>
          </a:p>
        </p:txBody>
      </p:sp>
      <p:pic>
        <p:nvPicPr>
          <p:cNvPr id="12" name="Picture 11">
            <a:extLst>
              <a:ext uri="{FF2B5EF4-FFF2-40B4-BE49-F238E27FC236}">
                <a16:creationId xmlns:a16="http://schemas.microsoft.com/office/drawing/2014/main" id="{50DE5175-7B5C-1D7A-3673-2D331D89140C}"/>
              </a:ext>
            </a:extLst>
          </p:cNvPr>
          <p:cNvPicPr>
            <a:picLocks noChangeAspect="1"/>
          </p:cNvPicPr>
          <p:nvPr/>
        </p:nvPicPr>
        <p:blipFill>
          <a:blip r:embed="rId3"/>
          <a:stretch>
            <a:fillRect/>
          </a:stretch>
        </p:blipFill>
        <p:spPr>
          <a:xfrm>
            <a:off x="3481257" y="1480558"/>
            <a:ext cx="4948995" cy="3273197"/>
          </a:xfrm>
          <a:prstGeom prst="rect">
            <a:avLst/>
          </a:prstGeom>
          <a:ln w="38100">
            <a:solidFill>
              <a:schemeClr val="accent4">
                <a:lumMod val="75000"/>
              </a:schemeClr>
            </a:solidFill>
          </a:ln>
        </p:spPr>
      </p:pic>
    </p:spTree>
    <p:extLst>
      <p:ext uri="{BB962C8B-B14F-4D97-AF65-F5344CB8AC3E}">
        <p14:creationId xmlns:p14="http://schemas.microsoft.com/office/powerpoint/2010/main" val="33933328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23"/>
          <p:cNvSpPr>
            <a:spLocks noGrp="1"/>
          </p:cNvSpPr>
          <p:nvPr>
            <p:ph type="body" idx="1"/>
          </p:nvPr>
        </p:nvSpPr>
        <p:spPr>
          <a:prstGeom prst="parallelogram">
            <a:avLst>
              <a:gd name="adj" fmla="val 37388"/>
            </a:avLst>
          </a:prstGeom>
          <a:solidFill>
            <a:schemeClr val="dk2"/>
          </a:solid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3F3F3F"/>
              </a:buClr>
              <a:buSzPts val="100"/>
              <a:buNone/>
            </a:pPr>
            <a:r>
              <a:rPr lang="en" dirty="0"/>
              <a:t> </a:t>
            </a:r>
            <a:endParaRPr dirty="0"/>
          </a:p>
        </p:txBody>
      </p:sp>
      <p:sp>
        <p:nvSpPr>
          <p:cNvPr id="129" name="Google Shape;129;p23"/>
          <p:cNvSpPr>
            <a:spLocks noGrp="1"/>
          </p:cNvSpPr>
          <p:nvPr>
            <p:ph type="body" idx="2"/>
          </p:nvPr>
        </p:nvSpPr>
        <p:spPr>
          <a:prstGeom prst="parallelogram">
            <a:avLst>
              <a:gd name="adj" fmla="val 37388"/>
            </a:avLst>
          </a:prstGeom>
          <a:solidFill>
            <a:schemeClr val="accent2">
              <a:lumMod val="20000"/>
              <a:lumOff val="80000"/>
            </a:schemeClr>
          </a:solidFill>
          <a:ln>
            <a:noFill/>
          </a:ln>
        </p:spPr>
        <p:txBody>
          <a:bodyPr spcFirstLastPara="1" vert="horz" wrap="square" lIns="91425" tIns="45700" rIns="91425" bIns="45700" rtlCol="0" anchor="t" anchorCtr="0">
            <a:noAutofit/>
          </a:bodyPr>
          <a:lstStyle/>
          <a:p>
            <a:pPr marL="0" indent="0">
              <a:spcBef>
                <a:spcPts val="0"/>
              </a:spcBef>
            </a:pPr>
            <a:r>
              <a:rPr lang="en"/>
              <a:t> </a:t>
            </a:r>
            <a:endParaRPr/>
          </a:p>
        </p:txBody>
      </p:sp>
      <p:sp>
        <p:nvSpPr>
          <p:cNvPr id="130" name="Google Shape;130;p23"/>
          <p:cNvSpPr txBox="1">
            <a:spLocks noGrp="1"/>
          </p:cNvSpPr>
          <p:nvPr>
            <p:ph type="body" idx="3"/>
          </p:nvPr>
        </p:nvSpPr>
        <p:spPr>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900"/>
              <a:buNone/>
            </a:pPr>
            <a:r>
              <a:rPr lang="en" sz="1000" dirty="0"/>
              <a:t>Smitha Chundakkad</a:t>
            </a:r>
            <a:endParaRPr sz="1000" dirty="0">
              <a:latin typeface="Source Sans Pro"/>
              <a:ea typeface="Source Sans Pro"/>
              <a:cs typeface="Source Sans Pro"/>
              <a:sym typeface="Source Sans Pro"/>
            </a:endParaRPr>
          </a:p>
        </p:txBody>
      </p:sp>
      <p:sp>
        <p:nvSpPr>
          <p:cNvPr id="131" name="Google Shape;131;p23"/>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1100"/>
              <a:buFont typeface="Arial"/>
              <a:buNone/>
            </a:pPr>
            <a:r>
              <a:rPr lang="en" dirty="0"/>
              <a:t>Introduction</a:t>
            </a:r>
            <a:endParaRPr dirty="0"/>
          </a:p>
        </p:txBody>
      </p:sp>
      <p:sp>
        <p:nvSpPr>
          <p:cNvPr id="132" name="Google Shape;132;p23"/>
          <p:cNvSpPr txBox="1"/>
          <p:nvPr/>
        </p:nvSpPr>
        <p:spPr>
          <a:xfrm>
            <a:off x="410895" y="1378258"/>
            <a:ext cx="8101204" cy="3572883"/>
          </a:xfrm>
          <a:prstGeom prst="rect">
            <a:avLst/>
          </a:prstGeom>
        </p:spPr>
        <p:style>
          <a:lnRef idx="2">
            <a:schemeClr val="accent6"/>
          </a:lnRef>
          <a:fillRef idx="1">
            <a:schemeClr val="lt1"/>
          </a:fillRef>
          <a:effectRef idx="0">
            <a:schemeClr val="accent6"/>
          </a:effectRef>
          <a:fontRef idx="minor">
            <a:schemeClr val="dk1"/>
          </a:fontRef>
        </p:style>
        <p:txBody>
          <a:bodyPr wrap="square" rtlCol="0" anchor="t" anchorCtr="0"/>
          <a:lstStyle>
            <a:defPPr>
              <a:defRPr lang="en-US"/>
            </a:defPPr>
            <a:lvl1pPr>
              <a:defRPr sz="1400">
                <a:solidFill>
                  <a:schemeClr val="dk1"/>
                </a:solidFill>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GB" sz="1200" dirty="0">
                <a:latin typeface="+mj-lt"/>
                <a:sym typeface="Source Sans Pro"/>
              </a:rPr>
              <a:t>My name is Smitha Chundakkad and my motivation for doing the bootcamp was to attain the skills and knowledge to get into a data role and further my career as a Data analyst.</a:t>
            </a:r>
          </a:p>
          <a:p>
            <a:endParaRPr lang="en-GB" sz="1200" dirty="0">
              <a:latin typeface="+mj-lt"/>
              <a:sym typeface="Source Sans Pro"/>
            </a:endParaRPr>
          </a:p>
          <a:p>
            <a:r>
              <a:rPr lang="en-GB" sz="1200" dirty="0">
                <a:latin typeface="+mj-lt"/>
                <a:sym typeface="Source Sans Pro"/>
              </a:rPr>
              <a:t>I work as a Research Technician in a Scientific Research Institute and through my work I gained an understanding of how valuable data is for an organisation. I had a basic understanding of excel but had no visualisation knowledge. I realised that expanding my data analysis skills would not only add value to the work I do for my organisation, but also support my further career development.</a:t>
            </a:r>
          </a:p>
          <a:p>
            <a:endParaRPr lang="en-GB" sz="1200" dirty="0">
              <a:latin typeface="+mj-lt"/>
              <a:sym typeface="Source Sans Pro"/>
            </a:endParaRPr>
          </a:p>
          <a:p>
            <a:r>
              <a:rPr lang="en-GB" sz="1200" dirty="0">
                <a:latin typeface="+mj-lt"/>
                <a:sym typeface="Source Sans Pro"/>
              </a:rPr>
              <a:t>By doing the programme, I found working with data is challenging and enjoyable at the same time. I learned how to source and combine data and how to analyse it using various tools. I also learned to use functions and formulas, such as VLOOKUP, statistical measures and Macros. I am able to use pivot tables, pivot charts as well as various visualisation tools in Power BI. </a:t>
            </a:r>
          </a:p>
          <a:p>
            <a:endParaRPr lang="en-GB" sz="1200" dirty="0">
              <a:latin typeface="+mj-lt"/>
              <a:sym typeface="Source Sans Pro"/>
            </a:endParaRPr>
          </a:p>
          <a:p>
            <a:r>
              <a:rPr lang="en-GB" sz="1200" dirty="0">
                <a:latin typeface="+mj-lt"/>
                <a:sym typeface="Source Sans Pro"/>
              </a:rPr>
              <a:t>Within my portfolio, I am able to demonstrate some of the key assignments I completed on the programme to show my new level of competency and understanding.</a:t>
            </a:r>
          </a:p>
          <a:p>
            <a:endParaRPr lang="en-GB" sz="1200" dirty="0">
              <a:latin typeface="+mj-lt"/>
              <a:sym typeface="Source Sans Pro"/>
            </a:endParaRPr>
          </a:p>
          <a:p>
            <a:r>
              <a:rPr lang="en-GB" sz="1200" dirty="0">
                <a:latin typeface="+mj-lt"/>
                <a:sym typeface="Source Sans Pro"/>
              </a:rPr>
              <a:t>With my newly gained knowledge, I would be able to move up to a more data orientated role in the Scientific Research Industry and contribute to the Research field.</a:t>
            </a:r>
          </a:p>
          <a:p>
            <a:endParaRPr lang="en-GB" sz="1200" dirty="0">
              <a:sym typeface="Source Sans Pro"/>
            </a:endParaRPr>
          </a:p>
          <a:p>
            <a:endParaRPr lang="en-GB" dirty="0">
              <a:sym typeface="Source Sans Pro"/>
            </a:endParaRPr>
          </a:p>
          <a:p>
            <a:endParaRPr lang="en-GB" dirty="0">
              <a:sym typeface="Source Sans Pro"/>
            </a:endParaRPr>
          </a:p>
          <a:p>
            <a:endParaRPr dirty="0">
              <a:sym typeface="Source Sans Pro"/>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28"/>
          <p:cNvSpPr>
            <a:spLocks noGrp="1"/>
          </p:cNvSpPr>
          <p:nvPr>
            <p:ph type="body" idx="1"/>
          </p:nvPr>
        </p:nvSpPr>
        <p:spPr>
          <a:xfrm>
            <a:off x="-384334" y="278318"/>
            <a:ext cx="7317900" cy="494400"/>
          </a:xfrm>
          <a:prstGeom prst="parallelogram">
            <a:avLst>
              <a:gd name="adj" fmla="val 37388"/>
            </a:avLst>
          </a:prstGeom>
          <a:solidFill>
            <a:schemeClr val="dk2"/>
          </a:solid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3F3F3F"/>
              </a:buClr>
              <a:buSzPts val="100"/>
              <a:buNone/>
            </a:pPr>
            <a:r>
              <a:rPr lang="en" dirty="0"/>
              <a:t> </a:t>
            </a:r>
            <a:endParaRPr dirty="0"/>
          </a:p>
        </p:txBody>
      </p:sp>
      <p:sp>
        <p:nvSpPr>
          <p:cNvPr id="174" name="Google Shape;174;p28"/>
          <p:cNvSpPr>
            <a:spLocks noGrp="1"/>
          </p:cNvSpPr>
          <p:nvPr>
            <p:ph type="body" idx="2"/>
          </p:nvPr>
        </p:nvSpPr>
        <p:spPr>
          <a:prstGeom prst="parallelogram">
            <a:avLst>
              <a:gd name="adj" fmla="val 37388"/>
            </a:avLst>
          </a:prstGeom>
          <a:solidFill>
            <a:schemeClr val="accent2">
              <a:lumMod val="20000"/>
              <a:lumOff val="80000"/>
            </a:schemeClr>
          </a:solidFill>
          <a:ln>
            <a:noFill/>
          </a:ln>
        </p:spPr>
        <p:txBody>
          <a:bodyPr spcFirstLastPara="1" vert="horz" wrap="square" lIns="91425" tIns="45700" rIns="91425" bIns="45700" rtlCol="0" anchor="t" anchorCtr="0">
            <a:noAutofit/>
          </a:bodyPr>
          <a:lstStyle/>
          <a:p>
            <a:pPr marL="0" indent="0">
              <a:spcBef>
                <a:spcPts val="0"/>
              </a:spcBef>
            </a:pPr>
            <a:r>
              <a:rPr lang="en"/>
              <a:t> </a:t>
            </a:r>
            <a:endParaRPr/>
          </a:p>
        </p:txBody>
      </p:sp>
      <p:sp>
        <p:nvSpPr>
          <p:cNvPr id="175" name="Google Shape;175;p28"/>
          <p:cNvSpPr txBox="1">
            <a:spLocks noGrp="1"/>
          </p:cNvSpPr>
          <p:nvPr>
            <p:ph type="body" idx="3"/>
          </p:nvPr>
        </p:nvSpPr>
        <p:spPr>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900"/>
              <a:buNone/>
            </a:pPr>
            <a:r>
              <a:rPr lang="en" dirty="0">
                <a:latin typeface="Source Sans Pro"/>
                <a:ea typeface="Source Sans Pro"/>
                <a:cs typeface="Source Sans Pro"/>
                <a:sym typeface="Source Sans Pro"/>
              </a:rPr>
              <a:t>Smitha Chundakkad</a:t>
            </a:r>
            <a:endParaRPr dirty="0">
              <a:latin typeface="Source Sans Pro"/>
              <a:ea typeface="Source Sans Pro"/>
              <a:cs typeface="Source Sans Pro"/>
              <a:sym typeface="Source Sans Pro"/>
            </a:endParaRPr>
          </a:p>
        </p:txBody>
      </p:sp>
      <p:sp>
        <p:nvSpPr>
          <p:cNvPr id="176" name="Google Shape;176;p28"/>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1100"/>
              <a:buFont typeface="Arial"/>
              <a:buNone/>
            </a:pPr>
            <a:r>
              <a:rPr lang="en" dirty="0"/>
              <a:t>Task 3 - Data manipulation</a:t>
            </a:r>
            <a:endParaRPr dirty="0"/>
          </a:p>
        </p:txBody>
      </p:sp>
      <p:sp>
        <p:nvSpPr>
          <p:cNvPr id="177" name="Google Shape;177;p28"/>
          <p:cNvSpPr txBox="1"/>
          <p:nvPr/>
        </p:nvSpPr>
        <p:spPr>
          <a:xfrm flipH="1">
            <a:off x="156117" y="3508916"/>
            <a:ext cx="91217" cy="1761893"/>
          </a:xfrm>
          <a:prstGeom prst="rect">
            <a:avLst/>
          </a:prstGeom>
          <a:noFill/>
          <a:ln>
            <a:noFill/>
          </a:ln>
        </p:spPr>
        <p:txBody>
          <a:bodyPr spcFirstLastPara="1" wrap="square" lIns="91425" tIns="91425" rIns="91425" bIns="91425" anchor="t" anchorCtr="0">
            <a:noAutofit/>
          </a:bodyPr>
          <a:lstStyle/>
          <a:p>
            <a:pPr lvl="0" algn="l" rtl="0">
              <a:spcBef>
                <a:spcPts val="0"/>
              </a:spcBef>
              <a:spcAft>
                <a:spcPts val="0"/>
              </a:spcAft>
            </a:pPr>
            <a:endParaRPr lang="en-GB" sz="1500" dirty="0">
              <a:solidFill>
                <a:srgbClr val="595959"/>
              </a:solidFill>
              <a:latin typeface="Source Sans Pro"/>
              <a:ea typeface="Source Sans Pro"/>
              <a:cs typeface="Source Sans Pro"/>
              <a:sym typeface="Source Sans Pro"/>
            </a:endParaRPr>
          </a:p>
          <a:p>
            <a:pPr lvl="0" algn="l" rtl="0">
              <a:spcBef>
                <a:spcPts val="0"/>
              </a:spcBef>
              <a:spcAft>
                <a:spcPts val="0"/>
              </a:spcAft>
            </a:pPr>
            <a:endParaRPr lang="en-GB" sz="1500" dirty="0">
              <a:solidFill>
                <a:srgbClr val="595959"/>
              </a:solidFill>
              <a:latin typeface="Source Sans Pro"/>
              <a:ea typeface="Source Sans Pro"/>
              <a:cs typeface="Source Sans Pro"/>
              <a:sym typeface="Source Sans Pro"/>
            </a:endParaRPr>
          </a:p>
          <a:p>
            <a:pPr lvl="0" algn="l" rtl="0">
              <a:spcBef>
                <a:spcPts val="0"/>
              </a:spcBef>
              <a:spcAft>
                <a:spcPts val="0"/>
              </a:spcAft>
            </a:pPr>
            <a:endParaRPr lang="en-GB" sz="1500" dirty="0">
              <a:solidFill>
                <a:srgbClr val="595959"/>
              </a:solidFill>
              <a:latin typeface="Source Sans Pro"/>
              <a:ea typeface="Source Sans Pro"/>
              <a:cs typeface="Source Sans Pro"/>
              <a:sym typeface="Source Sans Pro"/>
            </a:endParaRPr>
          </a:p>
          <a:p>
            <a:pPr marL="285750" lvl="0" indent="-285750" algn="l" rtl="0">
              <a:spcBef>
                <a:spcPts val="0"/>
              </a:spcBef>
              <a:spcAft>
                <a:spcPts val="0"/>
              </a:spcAft>
              <a:buFont typeface="Arial" panose="020B0604020202020204" pitchFamily="34" charset="0"/>
              <a:buChar char="•"/>
            </a:pPr>
            <a:endParaRPr lang="en-GB" sz="1500" dirty="0">
              <a:solidFill>
                <a:srgbClr val="595959"/>
              </a:solidFill>
              <a:latin typeface="Source Sans Pro"/>
              <a:ea typeface="Source Sans Pro"/>
              <a:cs typeface="Source Sans Pro"/>
              <a:sym typeface="Source Sans Pro"/>
            </a:endParaRPr>
          </a:p>
          <a:p>
            <a:pPr marL="285750" lvl="0" indent="-285750" algn="l" rtl="0">
              <a:spcBef>
                <a:spcPts val="0"/>
              </a:spcBef>
              <a:spcAft>
                <a:spcPts val="0"/>
              </a:spcAft>
              <a:buFont typeface="Arial" panose="020B0604020202020204" pitchFamily="34" charset="0"/>
              <a:buChar char="•"/>
            </a:pPr>
            <a:endParaRPr sz="1500" dirty="0">
              <a:solidFill>
                <a:srgbClr val="595959"/>
              </a:solidFill>
              <a:latin typeface="Source Sans Pro"/>
              <a:ea typeface="Source Sans Pro"/>
              <a:cs typeface="Source Sans Pro"/>
              <a:sym typeface="Source Sans Pro"/>
            </a:endParaRPr>
          </a:p>
        </p:txBody>
      </p:sp>
      <p:sp>
        <p:nvSpPr>
          <p:cNvPr id="20" name="TextBox 19">
            <a:extLst>
              <a:ext uri="{FF2B5EF4-FFF2-40B4-BE49-F238E27FC236}">
                <a16:creationId xmlns:a16="http://schemas.microsoft.com/office/drawing/2014/main" id="{9376D765-3181-7D88-9795-66F2E92B3EAD}"/>
              </a:ext>
            </a:extLst>
          </p:cNvPr>
          <p:cNvSpPr txBox="1"/>
          <p:nvPr/>
        </p:nvSpPr>
        <p:spPr>
          <a:xfrm>
            <a:off x="7018020" y="1741749"/>
            <a:ext cx="1905000" cy="3046988"/>
          </a:xfrm>
          <a:prstGeom prst="rect">
            <a:avLst/>
          </a:prstGeom>
          <a:noFill/>
          <a:ln w="12700">
            <a:solidFill>
              <a:schemeClr val="accent1">
                <a:lumMod val="75000"/>
              </a:schemeClr>
            </a:solidFill>
          </a:ln>
        </p:spPr>
        <p:txBody>
          <a:bodyPr wrap="square">
            <a:spAutoFit/>
          </a:bodyPr>
          <a:lstStyle/>
          <a:p>
            <a:r>
              <a:rPr lang="en-GB" b="1" dirty="0">
                <a:solidFill>
                  <a:schemeClr val="accent5">
                    <a:lumMod val="75000"/>
                  </a:schemeClr>
                </a:solidFill>
                <a:latin typeface="+mj-lt"/>
              </a:rPr>
              <a:t>Result</a:t>
            </a:r>
          </a:p>
          <a:p>
            <a:endParaRPr lang="en-GB" sz="1200" b="1" dirty="0">
              <a:solidFill>
                <a:schemeClr val="accent5">
                  <a:lumMod val="75000"/>
                </a:schemeClr>
              </a:solidFill>
              <a:latin typeface="+mj-lt"/>
            </a:endParaRPr>
          </a:p>
          <a:p>
            <a:r>
              <a:rPr lang="en-GB" sz="1200" dirty="0">
                <a:latin typeface="+mj-lt"/>
              </a:rPr>
              <a:t>From these calculations and graphical representations we can see that among the patients tested in The VA medical Centre, the most number of patients fall between 59 and 62 years of age. The graph shows normal distribution.</a:t>
            </a:r>
          </a:p>
        </p:txBody>
      </p:sp>
      <p:sp>
        <p:nvSpPr>
          <p:cNvPr id="2" name="Rectangle: Rounded Corners 1">
            <a:extLst>
              <a:ext uri="{FF2B5EF4-FFF2-40B4-BE49-F238E27FC236}">
                <a16:creationId xmlns:a16="http://schemas.microsoft.com/office/drawing/2014/main" id="{FD89E6D9-14E1-9C13-AE2D-7B21119E8047}"/>
              </a:ext>
            </a:extLst>
          </p:cNvPr>
          <p:cNvSpPr/>
          <p:nvPr/>
        </p:nvSpPr>
        <p:spPr>
          <a:xfrm>
            <a:off x="860216" y="688055"/>
            <a:ext cx="4828800" cy="726160"/>
          </a:xfrm>
          <a:prstGeom prst="roundRect">
            <a:avLst/>
          </a:prstGeom>
          <a:solidFill>
            <a:schemeClr val="accent3">
              <a:lumMod val="20000"/>
              <a:lumOff val="80000"/>
            </a:schemeClr>
          </a:solidFill>
          <a:ln>
            <a:solidFill>
              <a:schemeClr val="accent1">
                <a:lumMod val="75000"/>
              </a:schemeClr>
            </a:solidFill>
          </a:ln>
        </p:spPr>
        <p:style>
          <a:lnRef idx="2">
            <a:schemeClr val="accent1"/>
          </a:lnRef>
          <a:fillRef idx="1">
            <a:schemeClr val="lt1"/>
          </a:fillRef>
          <a:effectRef idx="0">
            <a:schemeClr val="accent1"/>
          </a:effectRef>
          <a:fontRef idx="minor">
            <a:schemeClr val="dk1"/>
          </a:fontRef>
        </p:style>
        <p:txBody>
          <a:bodyPr rtlCol="0" anchor="ctr"/>
          <a:lstStyle/>
          <a:p>
            <a:r>
              <a:rPr lang="en-GB" sz="1400" dirty="0">
                <a:solidFill>
                  <a:schemeClr val="accent6">
                    <a:lumMod val="50000"/>
                  </a:schemeClr>
                </a:solidFill>
                <a:latin typeface="+mj-lt"/>
              </a:rPr>
              <a:t>Exploration of data on this page is for the data collected from VA Medical centre, CA</a:t>
            </a:r>
          </a:p>
        </p:txBody>
      </p:sp>
      <p:pic>
        <p:nvPicPr>
          <p:cNvPr id="6" name="Picture 5">
            <a:extLst>
              <a:ext uri="{FF2B5EF4-FFF2-40B4-BE49-F238E27FC236}">
                <a16:creationId xmlns:a16="http://schemas.microsoft.com/office/drawing/2014/main" id="{F5F320EE-34EB-88CF-668F-71FBB4217002}"/>
              </a:ext>
            </a:extLst>
          </p:cNvPr>
          <p:cNvPicPr>
            <a:picLocks noChangeAspect="1"/>
          </p:cNvPicPr>
          <p:nvPr/>
        </p:nvPicPr>
        <p:blipFill>
          <a:blip r:embed="rId3"/>
          <a:stretch>
            <a:fillRect/>
          </a:stretch>
        </p:blipFill>
        <p:spPr>
          <a:xfrm>
            <a:off x="644769" y="3211631"/>
            <a:ext cx="5656971" cy="1871351"/>
          </a:xfrm>
          <a:prstGeom prst="rect">
            <a:avLst/>
          </a:prstGeom>
          <a:ln>
            <a:solidFill>
              <a:schemeClr val="accent1">
                <a:lumMod val="75000"/>
              </a:schemeClr>
            </a:solidFill>
          </a:ln>
        </p:spPr>
      </p:pic>
      <p:pic>
        <p:nvPicPr>
          <p:cNvPr id="11" name="Picture 10">
            <a:extLst>
              <a:ext uri="{FF2B5EF4-FFF2-40B4-BE49-F238E27FC236}">
                <a16:creationId xmlns:a16="http://schemas.microsoft.com/office/drawing/2014/main" id="{9E327687-90FC-E803-718B-24B6ECC3AE3A}"/>
              </a:ext>
            </a:extLst>
          </p:cNvPr>
          <p:cNvPicPr>
            <a:picLocks noChangeAspect="1"/>
          </p:cNvPicPr>
          <p:nvPr/>
        </p:nvPicPr>
        <p:blipFill>
          <a:blip r:embed="rId4"/>
          <a:stretch>
            <a:fillRect/>
          </a:stretch>
        </p:blipFill>
        <p:spPr>
          <a:xfrm>
            <a:off x="385292" y="1506063"/>
            <a:ext cx="5303724" cy="634754"/>
          </a:xfrm>
          <a:prstGeom prst="rect">
            <a:avLst/>
          </a:prstGeom>
          <a:ln>
            <a:solidFill>
              <a:schemeClr val="accent1">
                <a:lumMod val="75000"/>
              </a:schemeClr>
            </a:solidFill>
          </a:ln>
        </p:spPr>
      </p:pic>
      <p:pic>
        <p:nvPicPr>
          <p:cNvPr id="13" name="Picture 12">
            <a:extLst>
              <a:ext uri="{FF2B5EF4-FFF2-40B4-BE49-F238E27FC236}">
                <a16:creationId xmlns:a16="http://schemas.microsoft.com/office/drawing/2014/main" id="{76A4B3F5-4CEC-48FD-E125-F089BA4D33B4}"/>
              </a:ext>
            </a:extLst>
          </p:cNvPr>
          <p:cNvPicPr>
            <a:picLocks noChangeAspect="1"/>
          </p:cNvPicPr>
          <p:nvPr/>
        </p:nvPicPr>
        <p:blipFill>
          <a:blip r:embed="rId5"/>
          <a:stretch>
            <a:fillRect/>
          </a:stretch>
        </p:blipFill>
        <p:spPr>
          <a:xfrm>
            <a:off x="385292" y="2272028"/>
            <a:ext cx="6377940" cy="808392"/>
          </a:xfrm>
          <a:prstGeom prst="rect">
            <a:avLst/>
          </a:prstGeom>
          <a:ln>
            <a:solidFill>
              <a:schemeClr val="accent1">
                <a:lumMod val="75000"/>
              </a:schemeClr>
            </a:solidFill>
          </a:ln>
        </p:spPr>
      </p:pic>
    </p:spTree>
    <p:extLst>
      <p:ext uri="{BB962C8B-B14F-4D97-AF65-F5344CB8AC3E}">
        <p14:creationId xmlns:p14="http://schemas.microsoft.com/office/powerpoint/2010/main" val="23575481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28"/>
          <p:cNvSpPr>
            <a:spLocks noGrp="1"/>
          </p:cNvSpPr>
          <p:nvPr>
            <p:ph type="body" idx="1"/>
          </p:nvPr>
        </p:nvSpPr>
        <p:spPr>
          <a:xfrm>
            <a:off x="-384334" y="278318"/>
            <a:ext cx="7317900" cy="494400"/>
          </a:xfrm>
          <a:prstGeom prst="parallelogram">
            <a:avLst>
              <a:gd name="adj" fmla="val 37388"/>
            </a:avLst>
          </a:prstGeom>
          <a:solidFill>
            <a:schemeClr val="dk2"/>
          </a:solid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3F3F3F"/>
              </a:buClr>
              <a:buSzPts val="100"/>
              <a:buNone/>
            </a:pPr>
            <a:r>
              <a:rPr lang="en" dirty="0"/>
              <a:t> </a:t>
            </a:r>
            <a:endParaRPr dirty="0"/>
          </a:p>
        </p:txBody>
      </p:sp>
      <p:sp>
        <p:nvSpPr>
          <p:cNvPr id="174" name="Google Shape;174;p28"/>
          <p:cNvSpPr>
            <a:spLocks noGrp="1"/>
          </p:cNvSpPr>
          <p:nvPr>
            <p:ph type="body" idx="2"/>
          </p:nvPr>
        </p:nvSpPr>
        <p:spPr>
          <a:prstGeom prst="parallelogram">
            <a:avLst>
              <a:gd name="adj" fmla="val 37388"/>
            </a:avLst>
          </a:prstGeom>
          <a:solidFill>
            <a:schemeClr val="accent2">
              <a:lumMod val="20000"/>
              <a:lumOff val="80000"/>
            </a:schemeClr>
          </a:solidFill>
          <a:ln>
            <a:noFill/>
          </a:ln>
        </p:spPr>
        <p:txBody>
          <a:bodyPr spcFirstLastPara="1" vert="horz" wrap="square" lIns="91425" tIns="45700" rIns="91425" bIns="45700" rtlCol="0" anchor="t" anchorCtr="0">
            <a:noAutofit/>
          </a:bodyPr>
          <a:lstStyle/>
          <a:p>
            <a:pPr marL="0" indent="0">
              <a:spcBef>
                <a:spcPts val="0"/>
              </a:spcBef>
            </a:pPr>
            <a:r>
              <a:rPr lang="en"/>
              <a:t> </a:t>
            </a:r>
            <a:endParaRPr/>
          </a:p>
        </p:txBody>
      </p:sp>
      <p:sp>
        <p:nvSpPr>
          <p:cNvPr id="175" name="Google Shape;175;p28"/>
          <p:cNvSpPr txBox="1">
            <a:spLocks noGrp="1"/>
          </p:cNvSpPr>
          <p:nvPr>
            <p:ph type="body" idx="3"/>
          </p:nvPr>
        </p:nvSpPr>
        <p:spPr>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900"/>
              <a:buNone/>
            </a:pPr>
            <a:r>
              <a:rPr lang="en" dirty="0">
                <a:latin typeface="Source Sans Pro"/>
                <a:ea typeface="Source Sans Pro"/>
                <a:cs typeface="Source Sans Pro"/>
                <a:sym typeface="Source Sans Pro"/>
              </a:rPr>
              <a:t>Smitha Chundakkad</a:t>
            </a:r>
            <a:endParaRPr dirty="0">
              <a:latin typeface="Source Sans Pro"/>
              <a:ea typeface="Source Sans Pro"/>
              <a:cs typeface="Source Sans Pro"/>
              <a:sym typeface="Source Sans Pro"/>
            </a:endParaRPr>
          </a:p>
        </p:txBody>
      </p:sp>
      <p:sp>
        <p:nvSpPr>
          <p:cNvPr id="176" name="Google Shape;176;p28"/>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1100"/>
              <a:buFont typeface="Arial"/>
              <a:buNone/>
            </a:pPr>
            <a:r>
              <a:rPr lang="en" dirty="0"/>
              <a:t>Task 3 - Data manipulation</a:t>
            </a:r>
            <a:endParaRPr dirty="0"/>
          </a:p>
        </p:txBody>
      </p:sp>
      <p:sp>
        <p:nvSpPr>
          <p:cNvPr id="177" name="Google Shape;177;p28"/>
          <p:cNvSpPr txBox="1"/>
          <p:nvPr/>
        </p:nvSpPr>
        <p:spPr>
          <a:xfrm flipH="1">
            <a:off x="156117" y="3508916"/>
            <a:ext cx="91217" cy="1761893"/>
          </a:xfrm>
          <a:prstGeom prst="rect">
            <a:avLst/>
          </a:prstGeom>
          <a:noFill/>
          <a:ln>
            <a:noFill/>
          </a:ln>
        </p:spPr>
        <p:txBody>
          <a:bodyPr spcFirstLastPara="1" wrap="square" lIns="91425" tIns="91425" rIns="91425" bIns="91425" anchor="t" anchorCtr="0">
            <a:noAutofit/>
          </a:bodyPr>
          <a:lstStyle/>
          <a:p>
            <a:pPr lvl="0" algn="l" rtl="0">
              <a:spcBef>
                <a:spcPts val="0"/>
              </a:spcBef>
              <a:spcAft>
                <a:spcPts val="0"/>
              </a:spcAft>
            </a:pPr>
            <a:endParaRPr lang="en-GB" sz="1500" dirty="0">
              <a:solidFill>
                <a:srgbClr val="595959"/>
              </a:solidFill>
              <a:latin typeface="Source Sans Pro"/>
              <a:ea typeface="Source Sans Pro"/>
              <a:cs typeface="Source Sans Pro"/>
              <a:sym typeface="Source Sans Pro"/>
            </a:endParaRPr>
          </a:p>
          <a:p>
            <a:pPr lvl="0" algn="l" rtl="0">
              <a:spcBef>
                <a:spcPts val="0"/>
              </a:spcBef>
              <a:spcAft>
                <a:spcPts val="0"/>
              </a:spcAft>
            </a:pPr>
            <a:endParaRPr lang="en-GB" sz="1500" dirty="0">
              <a:solidFill>
                <a:srgbClr val="595959"/>
              </a:solidFill>
              <a:latin typeface="Source Sans Pro"/>
              <a:ea typeface="Source Sans Pro"/>
              <a:cs typeface="Source Sans Pro"/>
              <a:sym typeface="Source Sans Pro"/>
            </a:endParaRPr>
          </a:p>
          <a:p>
            <a:pPr lvl="0" algn="l" rtl="0">
              <a:spcBef>
                <a:spcPts val="0"/>
              </a:spcBef>
              <a:spcAft>
                <a:spcPts val="0"/>
              </a:spcAft>
            </a:pPr>
            <a:endParaRPr lang="en-GB" sz="1500" dirty="0">
              <a:solidFill>
                <a:srgbClr val="595959"/>
              </a:solidFill>
              <a:latin typeface="Source Sans Pro"/>
              <a:ea typeface="Source Sans Pro"/>
              <a:cs typeface="Source Sans Pro"/>
              <a:sym typeface="Source Sans Pro"/>
            </a:endParaRPr>
          </a:p>
          <a:p>
            <a:pPr marL="285750" lvl="0" indent="-285750" algn="l" rtl="0">
              <a:spcBef>
                <a:spcPts val="0"/>
              </a:spcBef>
              <a:spcAft>
                <a:spcPts val="0"/>
              </a:spcAft>
              <a:buFont typeface="Arial" panose="020B0604020202020204" pitchFamily="34" charset="0"/>
              <a:buChar char="•"/>
            </a:pPr>
            <a:endParaRPr lang="en-GB" sz="1500" dirty="0">
              <a:solidFill>
                <a:srgbClr val="595959"/>
              </a:solidFill>
              <a:latin typeface="Source Sans Pro"/>
              <a:ea typeface="Source Sans Pro"/>
              <a:cs typeface="Source Sans Pro"/>
              <a:sym typeface="Source Sans Pro"/>
            </a:endParaRPr>
          </a:p>
          <a:p>
            <a:pPr marL="285750" lvl="0" indent="-285750" algn="l" rtl="0">
              <a:spcBef>
                <a:spcPts val="0"/>
              </a:spcBef>
              <a:spcAft>
                <a:spcPts val="0"/>
              </a:spcAft>
              <a:buFont typeface="Arial" panose="020B0604020202020204" pitchFamily="34" charset="0"/>
              <a:buChar char="•"/>
            </a:pPr>
            <a:endParaRPr sz="1500" dirty="0">
              <a:solidFill>
                <a:srgbClr val="595959"/>
              </a:solidFill>
              <a:latin typeface="Source Sans Pro"/>
              <a:ea typeface="Source Sans Pro"/>
              <a:cs typeface="Source Sans Pro"/>
              <a:sym typeface="Source Sans Pro"/>
            </a:endParaRPr>
          </a:p>
        </p:txBody>
      </p:sp>
      <p:pic>
        <p:nvPicPr>
          <p:cNvPr id="15" name="Picture 14">
            <a:extLst>
              <a:ext uri="{FF2B5EF4-FFF2-40B4-BE49-F238E27FC236}">
                <a16:creationId xmlns:a16="http://schemas.microsoft.com/office/drawing/2014/main" id="{9DB84B73-EE06-ECAB-1068-8B6D19048E17}"/>
              </a:ext>
            </a:extLst>
          </p:cNvPr>
          <p:cNvPicPr>
            <a:picLocks noChangeAspect="1"/>
          </p:cNvPicPr>
          <p:nvPr/>
        </p:nvPicPr>
        <p:blipFill>
          <a:blip r:embed="rId3"/>
          <a:stretch>
            <a:fillRect/>
          </a:stretch>
        </p:blipFill>
        <p:spPr>
          <a:xfrm>
            <a:off x="306807" y="1212323"/>
            <a:ext cx="2654521" cy="1805198"/>
          </a:xfrm>
          <a:prstGeom prst="rect">
            <a:avLst/>
          </a:prstGeom>
          <a:ln w="28575">
            <a:solidFill>
              <a:schemeClr val="accent2">
                <a:lumMod val="75000"/>
              </a:schemeClr>
            </a:solidFill>
          </a:ln>
        </p:spPr>
      </p:pic>
      <p:pic>
        <p:nvPicPr>
          <p:cNvPr id="17" name="Picture 16">
            <a:extLst>
              <a:ext uri="{FF2B5EF4-FFF2-40B4-BE49-F238E27FC236}">
                <a16:creationId xmlns:a16="http://schemas.microsoft.com/office/drawing/2014/main" id="{85C8C71B-3821-BB64-288E-5731478FAD6A}"/>
              </a:ext>
            </a:extLst>
          </p:cNvPr>
          <p:cNvPicPr>
            <a:picLocks noChangeAspect="1"/>
          </p:cNvPicPr>
          <p:nvPr/>
        </p:nvPicPr>
        <p:blipFill>
          <a:blip r:embed="rId4"/>
          <a:stretch>
            <a:fillRect/>
          </a:stretch>
        </p:blipFill>
        <p:spPr>
          <a:xfrm>
            <a:off x="3155202" y="1212322"/>
            <a:ext cx="2833595" cy="1805198"/>
          </a:xfrm>
          <a:prstGeom prst="rect">
            <a:avLst/>
          </a:prstGeom>
          <a:ln w="28575">
            <a:solidFill>
              <a:schemeClr val="accent2">
                <a:lumMod val="75000"/>
              </a:schemeClr>
            </a:solidFill>
          </a:ln>
        </p:spPr>
      </p:pic>
      <p:pic>
        <p:nvPicPr>
          <p:cNvPr id="20" name="Picture 19">
            <a:extLst>
              <a:ext uri="{FF2B5EF4-FFF2-40B4-BE49-F238E27FC236}">
                <a16:creationId xmlns:a16="http://schemas.microsoft.com/office/drawing/2014/main" id="{23AB9366-CC4E-1429-40AF-77EE57030717}"/>
              </a:ext>
            </a:extLst>
          </p:cNvPr>
          <p:cNvPicPr>
            <a:picLocks noChangeAspect="1"/>
          </p:cNvPicPr>
          <p:nvPr/>
        </p:nvPicPr>
        <p:blipFill>
          <a:blip r:embed="rId5"/>
          <a:stretch>
            <a:fillRect/>
          </a:stretch>
        </p:blipFill>
        <p:spPr>
          <a:xfrm>
            <a:off x="6146058" y="1212322"/>
            <a:ext cx="2716734" cy="1805198"/>
          </a:xfrm>
          <a:prstGeom prst="rect">
            <a:avLst/>
          </a:prstGeom>
          <a:ln w="28575">
            <a:solidFill>
              <a:schemeClr val="accent2">
                <a:lumMod val="75000"/>
              </a:schemeClr>
            </a:solidFill>
          </a:ln>
        </p:spPr>
      </p:pic>
      <p:sp>
        <p:nvSpPr>
          <p:cNvPr id="21" name="TextBox 20">
            <a:extLst>
              <a:ext uri="{FF2B5EF4-FFF2-40B4-BE49-F238E27FC236}">
                <a16:creationId xmlns:a16="http://schemas.microsoft.com/office/drawing/2014/main" id="{09714008-AD07-4F14-8A5F-67901A782971}"/>
              </a:ext>
            </a:extLst>
          </p:cNvPr>
          <p:cNvSpPr txBox="1"/>
          <p:nvPr/>
        </p:nvSpPr>
        <p:spPr>
          <a:xfrm>
            <a:off x="306806" y="3508916"/>
            <a:ext cx="8555985" cy="984885"/>
          </a:xfrm>
          <a:prstGeom prst="rect">
            <a:avLst/>
          </a:prstGeom>
          <a:noFill/>
        </p:spPr>
        <p:txBody>
          <a:bodyPr wrap="square" rtlCol="0">
            <a:spAutoFit/>
          </a:bodyPr>
          <a:lstStyle/>
          <a:p>
            <a:r>
              <a:rPr lang="en-GB" sz="1600" b="1" dirty="0">
                <a:solidFill>
                  <a:schemeClr val="accent5">
                    <a:lumMod val="75000"/>
                  </a:schemeClr>
                </a:solidFill>
                <a:latin typeface="+mj-lt"/>
              </a:rPr>
              <a:t>Result</a:t>
            </a:r>
          </a:p>
          <a:p>
            <a:r>
              <a:rPr lang="en-GB" sz="1400" dirty="0">
                <a:latin typeface="+mj-lt"/>
              </a:rPr>
              <a:t>From the above graphs we can conclude that the average resting blood pressure, serum cholesterol and fasting blood sugar of patients with heart disease is higher than those without heart disease.</a:t>
            </a:r>
          </a:p>
        </p:txBody>
      </p:sp>
    </p:spTree>
    <p:extLst>
      <p:ext uri="{BB962C8B-B14F-4D97-AF65-F5344CB8AC3E}">
        <p14:creationId xmlns:p14="http://schemas.microsoft.com/office/powerpoint/2010/main" val="4056457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28"/>
          <p:cNvSpPr>
            <a:spLocks noGrp="1"/>
          </p:cNvSpPr>
          <p:nvPr>
            <p:ph type="body" idx="1"/>
          </p:nvPr>
        </p:nvSpPr>
        <p:spPr>
          <a:xfrm>
            <a:off x="-384334" y="278318"/>
            <a:ext cx="7317900" cy="494400"/>
          </a:xfrm>
          <a:prstGeom prst="parallelogram">
            <a:avLst>
              <a:gd name="adj" fmla="val 37388"/>
            </a:avLst>
          </a:prstGeom>
          <a:solidFill>
            <a:schemeClr val="dk2"/>
          </a:solid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3F3F3F"/>
              </a:buClr>
              <a:buSzPts val="100"/>
              <a:buNone/>
            </a:pPr>
            <a:r>
              <a:rPr lang="en" dirty="0"/>
              <a:t> </a:t>
            </a:r>
            <a:endParaRPr dirty="0"/>
          </a:p>
        </p:txBody>
      </p:sp>
      <p:sp>
        <p:nvSpPr>
          <p:cNvPr id="174" name="Google Shape;174;p28"/>
          <p:cNvSpPr>
            <a:spLocks noGrp="1"/>
          </p:cNvSpPr>
          <p:nvPr>
            <p:ph type="body" idx="2"/>
          </p:nvPr>
        </p:nvSpPr>
        <p:spPr>
          <a:prstGeom prst="parallelogram">
            <a:avLst>
              <a:gd name="adj" fmla="val 37388"/>
            </a:avLst>
          </a:prstGeom>
          <a:solidFill>
            <a:schemeClr val="accent2">
              <a:lumMod val="20000"/>
              <a:lumOff val="80000"/>
            </a:schemeClr>
          </a:solidFill>
          <a:ln>
            <a:noFill/>
          </a:ln>
        </p:spPr>
        <p:txBody>
          <a:bodyPr spcFirstLastPara="1" vert="horz" wrap="square" lIns="91425" tIns="45700" rIns="91425" bIns="45700" rtlCol="0" anchor="t" anchorCtr="0">
            <a:noAutofit/>
          </a:bodyPr>
          <a:lstStyle/>
          <a:p>
            <a:pPr marL="0" indent="0">
              <a:spcBef>
                <a:spcPts val="0"/>
              </a:spcBef>
            </a:pPr>
            <a:r>
              <a:rPr lang="en"/>
              <a:t> </a:t>
            </a:r>
            <a:endParaRPr/>
          </a:p>
        </p:txBody>
      </p:sp>
      <p:sp>
        <p:nvSpPr>
          <p:cNvPr id="175" name="Google Shape;175;p28"/>
          <p:cNvSpPr txBox="1">
            <a:spLocks noGrp="1"/>
          </p:cNvSpPr>
          <p:nvPr>
            <p:ph type="body" idx="3"/>
          </p:nvPr>
        </p:nvSpPr>
        <p:spPr>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900"/>
              <a:buNone/>
            </a:pPr>
            <a:r>
              <a:rPr lang="en" dirty="0">
                <a:latin typeface="Source Sans Pro"/>
                <a:ea typeface="Source Sans Pro"/>
                <a:cs typeface="Source Sans Pro"/>
                <a:sym typeface="Source Sans Pro"/>
              </a:rPr>
              <a:t>Smitha Chundakkad</a:t>
            </a:r>
            <a:endParaRPr dirty="0">
              <a:latin typeface="Source Sans Pro"/>
              <a:ea typeface="Source Sans Pro"/>
              <a:cs typeface="Source Sans Pro"/>
              <a:sym typeface="Source Sans Pro"/>
            </a:endParaRPr>
          </a:p>
        </p:txBody>
      </p:sp>
      <p:sp>
        <p:nvSpPr>
          <p:cNvPr id="176" name="Google Shape;176;p28"/>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1100"/>
              <a:buFont typeface="Arial"/>
              <a:buNone/>
            </a:pPr>
            <a:r>
              <a:rPr lang="en" dirty="0"/>
              <a:t>Task 3 - Data manipulation</a:t>
            </a:r>
            <a:endParaRPr dirty="0"/>
          </a:p>
        </p:txBody>
      </p:sp>
      <p:sp>
        <p:nvSpPr>
          <p:cNvPr id="177" name="Google Shape;177;p28"/>
          <p:cNvSpPr txBox="1"/>
          <p:nvPr/>
        </p:nvSpPr>
        <p:spPr>
          <a:xfrm flipH="1">
            <a:off x="156117" y="3508916"/>
            <a:ext cx="91217" cy="1761893"/>
          </a:xfrm>
          <a:prstGeom prst="rect">
            <a:avLst/>
          </a:prstGeom>
          <a:noFill/>
          <a:ln>
            <a:noFill/>
          </a:ln>
        </p:spPr>
        <p:txBody>
          <a:bodyPr spcFirstLastPara="1" wrap="square" lIns="91425" tIns="91425" rIns="91425" bIns="91425" anchor="t" anchorCtr="0">
            <a:noAutofit/>
          </a:bodyPr>
          <a:lstStyle/>
          <a:p>
            <a:pPr lvl="0" algn="l" rtl="0">
              <a:spcBef>
                <a:spcPts val="0"/>
              </a:spcBef>
              <a:spcAft>
                <a:spcPts val="0"/>
              </a:spcAft>
            </a:pPr>
            <a:endParaRPr lang="en-GB" sz="1500" dirty="0">
              <a:solidFill>
                <a:srgbClr val="595959"/>
              </a:solidFill>
              <a:latin typeface="Source Sans Pro"/>
              <a:ea typeface="Source Sans Pro"/>
              <a:cs typeface="Source Sans Pro"/>
              <a:sym typeface="Source Sans Pro"/>
            </a:endParaRPr>
          </a:p>
          <a:p>
            <a:pPr lvl="0" algn="l" rtl="0">
              <a:spcBef>
                <a:spcPts val="0"/>
              </a:spcBef>
              <a:spcAft>
                <a:spcPts val="0"/>
              </a:spcAft>
            </a:pPr>
            <a:endParaRPr lang="en-GB" sz="1500" dirty="0">
              <a:solidFill>
                <a:srgbClr val="595959"/>
              </a:solidFill>
              <a:latin typeface="Source Sans Pro"/>
              <a:ea typeface="Source Sans Pro"/>
              <a:cs typeface="Source Sans Pro"/>
              <a:sym typeface="Source Sans Pro"/>
            </a:endParaRPr>
          </a:p>
          <a:p>
            <a:pPr lvl="0" algn="l" rtl="0">
              <a:spcBef>
                <a:spcPts val="0"/>
              </a:spcBef>
              <a:spcAft>
                <a:spcPts val="0"/>
              </a:spcAft>
            </a:pPr>
            <a:endParaRPr lang="en-GB" sz="1500" dirty="0">
              <a:solidFill>
                <a:srgbClr val="595959"/>
              </a:solidFill>
              <a:latin typeface="Source Sans Pro"/>
              <a:ea typeface="Source Sans Pro"/>
              <a:cs typeface="Source Sans Pro"/>
              <a:sym typeface="Source Sans Pro"/>
            </a:endParaRPr>
          </a:p>
          <a:p>
            <a:pPr marL="285750" lvl="0" indent="-285750" algn="l" rtl="0">
              <a:spcBef>
                <a:spcPts val="0"/>
              </a:spcBef>
              <a:spcAft>
                <a:spcPts val="0"/>
              </a:spcAft>
              <a:buFont typeface="Arial" panose="020B0604020202020204" pitchFamily="34" charset="0"/>
              <a:buChar char="•"/>
            </a:pPr>
            <a:endParaRPr lang="en-GB" sz="1500" dirty="0">
              <a:solidFill>
                <a:srgbClr val="595959"/>
              </a:solidFill>
              <a:latin typeface="Source Sans Pro"/>
              <a:ea typeface="Source Sans Pro"/>
              <a:cs typeface="Source Sans Pro"/>
              <a:sym typeface="Source Sans Pro"/>
            </a:endParaRPr>
          </a:p>
          <a:p>
            <a:pPr marL="285750" lvl="0" indent="-285750" algn="l" rtl="0">
              <a:spcBef>
                <a:spcPts val="0"/>
              </a:spcBef>
              <a:spcAft>
                <a:spcPts val="0"/>
              </a:spcAft>
              <a:buFont typeface="Arial" panose="020B0604020202020204" pitchFamily="34" charset="0"/>
              <a:buChar char="•"/>
            </a:pPr>
            <a:endParaRPr sz="1500" dirty="0">
              <a:solidFill>
                <a:srgbClr val="595959"/>
              </a:solidFill>
              <a:latin typeface="Source Sans Pro"/>
              <a:ea typeface="Source Sans Pro"/>
              <a:cs typeface="Source Sans Pro"/>
              <a:sym typeface="Source Sans Pro"/>
            </a:endParaRPr>
          </a:p>
        </p:txBody>
      </p:sp>
      <p:sp>
        <p:nvSpPr>
          <p:cNvPr id="3" name="Rectangle 2">
            <a:extLst>
              <a:ext uri="{FF2B5EF4-FFF2-40B4-BE49-F238E27FC236}">
                <a16:creationId xmlns:a16="http://schemas.microsoft.com/office/drawing/2014/main" id="{557C4094-744C-1A9A-B3E3-2F7486A50937}"/>
              </a:ext>
            </a:extLst>
          </p:cNvPr>
          <p:cNvSpPr/>
          <p:nvPr/>
        </p:nvSpPr>
        <p:spPr>
          <a:xfrm>
            <a:off x="572429" y="863598"/>
            <a:ext cx="7419278" cy="678477"/>
          </a:xfrm>
          <a:prstGeom prst="rect">
            <a:avLst/>
          </a:prstGeom>
          <a:solidFill>
            <a:schemeClr val="accent3">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r>
              <a:rPr lang="en-GB" sz="1400" dirty="0">
                <a:solidFill>
                  <a:schemeClr val="accent6">
                    <a:lumMod val="50000"/>
                  </a:schemeClr>
                </a:solidFill>
                <a:latin typeface="+mj-lt"/>
              </a:rPr>
              <a:t>Is there a relationship between the sex of the patients and the existence of heart disease in the data from different countries?</a:t>
            </a:r>
          </a:p>
        </p:txBody>
      </p:sp>
      <p:pic>
        <p:nvPicPr>
          <p:cNvPr id="9" name="Picture 8">
            <a:extLst>
              <a:ext uri="{FF2B5EF4-FFF2-40B4-BE49-F238E27FC236}">
                <a16:creationId xmlns:a16="http://schemas.microsoft.com/office/drawing/2014/main" id="{A5314AF7-1A77-16A5-211B-D234E2D8B7AE}"/>
              </a:ext>
            </a:extLst>
          </p:cNvPr>
          <p:cNvPicPr>
            <a:picLocks noChangeAspect="1"/>
          </p:cNvPicPr>
          <p:nvPr/>
        </p:nvPicPr>
        <p:blipFill>
          <a:blip r:embed="rId3"/>
          <a:stretch>
            <a:fillRect/>
          </a:stretch>
        </p:blipFill>
        <p:spPr>
          <a:xfrm>
            <a:off x="2698594" y="1545085"/>
            <a:ext cx="5346805" cy="3598415"/>
          </a:xfrm>
          <a:prstGeom prst="rect">
            <a:avLst/>
          </a:prstGeom>
        </p:spPr>
      </p:pic>
      <p:sp>
        <p:nvSpPr>
          <p:cNvPr id="11" name="Rectangle 10">
            <a:extLst>
              <a:ext uri="{FF2B5EF4-FFF2-40B4-BE49-F238E27FC236}">
                <a16:creationId xmlns:a16="http://schemas.microsoft.com/office/drawing/2014/main" id="{89E37239-46D5-7B1D-EC55-86029B31953A}"/>
              </a:ext>
            </a:extLst>
          </p:cNvPr>
          <p:cNvSpPr/>
          <p:nvPr/>
        </p:nvSpPr>
        <p:spPr>
          <a:xfrm>
            <a:off x="572429" y="1844274"/>
            <a:ext cx="1757350" cy="281132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r>
              <a:rPr lang="en-GB" sz="1600" b="1" dirty="0">
                <a:solidFill>
                  <a:schemeClr val="accent5">
                    <a:lumMod val="75000"/>
                  </a:schemeClr>
                </a:solidFill>
                <a:latin typeface="+mj-lt"/>
              </a:rPr>
              <a:t>Result</a:t>
            </a:r>
          </a:p>
          <a:p>
            <a:endParaRPr lang="en-GB" sz="1600" b="1" dirty="0">
              <a:solidFill>
                <a:schemeClr val="accent5">
                  <a:lumMod val="75000"/>
                </a:schemeClr>
              </a:solidFill>
              <a:latin typeface="+mj-lt"/>
            </a:endParaRPr>
          </a:p>
          <a:p>
            <a:r>
              <a:rPr lang="en-GB" sz="1200" dirty="0">
                <a:latin typeface="+mj-lt"/>
              </a:rPr>
              <a:t>When analysing heart disease in relation to gender in different countries, we can conclude that in the 4 different countries, out of all the patients tested, there were more men than women with heart diseases.</a:t>
            </a:r>
            <a:endParaRPr lang="en-GB" dirty="0"/>
          </a:p>
        </p:txBody>
      </p:sp>
    </p:spTree>
    <p:extLst>
      <p:ext uri="{BB962C8B-B14F-4D97-AF65-F5344CB8AC3E}">
        <p14:creationId xmlns:p14="http://schemas.microsoft.com/office/powerpoint/2010/main" val="44462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28"/>
          <p:cNvSpPr>
            <a:spLocks noGrp="1"/>
          </p:cNvSpPr>
          <p:nvPr>
            <p:ph type="body" idx="1"/>
          </p:nvPr>
        </p:nvSpPr>
        <p:spPr>
          <a:xfrm>
            <a:off x="-384334" y="278318"/>
            <a:ext cx="7317900" cy="494400"/>
          </a:xfrm>
          <a:prstGeom prst="parallelogram">
            <a:avLst>
              <a:gd name="adj" fmla="val 37388"/>
            </a:avLst>
          </a:prstGeom>
          <a:solidFill>
            <a:schemeClr val="dk2"/>
          </a:solid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3F3F3F"/>
              </a:buClr>
              <a:buSzPts val="100"/>
              <a:buNone/>
            </a:pPr>
            <a:r>
              <a:rPr lang="en" dirty="0"/>
              <a:t> </a:t>
            </a:r>
            <a:endParaRPr dirty="0"/>
          </a:p>
        </p:txBody>
      </p:sp>
      <p:sp>
        <p:nvSpPr>
          <p:cNvPr id="174" name="Google Shape;174;p28"/>
          <p:cNvSpPr>
            <a:spLocks noGrp="1"/>
          </p:cNvSpPr>
          <p:nvPr>
            <p:ph type="body" idx="2"/>
          </p:nvPr>
        </p:nvSpPr>
        <p:spPr>
          <a:prstGeom prst="parallelogram">
            <a:avLst>
              <a:gd name="adj" fmla="val 37388"/>
            </a:avLst>
          </a:prstGeom>
          <a:solidFill>
            <a:schemeClr val="accent2">
              <a:lumMod val="20000"/>
              <a:lumOff val="80000"/>
            </a:schemeClr>
          </a:solidFill>
          <a:ln>
            <a:noFill/>
          </a:ln>
        </p:spPr>
        <p:txBody>
          <a:bodyPr spcFirstLastPara="1" vert="horz" wrap="square" lIns="91425" tIns="45700" rIns="91425" bIns="45700" rtlCol="0" anchor="t" anchorCtr="0">
            <a:noAutofit/>
          </a:bodyPr>
          <a:lstStyle/>
          <a:p>
            <a:pPr marL="0" indent="0">
              <a:spcBef>
                <a:spcPts val="0"/>
              </a:spcBef>
            </a:pPr>
            <a:r>
              <a:rPr lang="en"/>
              <a:t> </a:t>
            </a:r>
            <a:endParaRPr/>
          </a:p>
        </p:txBody>
      </p:sp>
      <p:sp>
        <p:nvSpPr>
          <p:cNvPr id="175" name="Google Shape;175;p28"/>
          <p:cNvSpPr txBox="1">
            <a:spLocks noGrp="1"/>
          </p:cNvSpPr>
          <p:nvPr>
            <p:ph type="body" idx="3"/>
          </p:nvPr>
        </p:nvSpPr>
        <p:spPr>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900"/>
              <a:buNone/>
            </a:pPr>
            <a:r>
              <a:rPr lang="en" dirty="0">
                <a:latin typeface="Source Sans Pro"/>
                <a:ea typeface="Source Sans Pro"/>
                <a:cs typeface="Source Sans Pro"/>
                <a:sym typeface="Source Sans Pro"/>
              </a:rPr>
              <a:t>Smitha Chundakkad</a:t>
            </a:r>
            <a:endParaRPr dirty="0">
              <a:latin typeface="Source Sans Pro"/>
              <a:ea typeface="Source Sans Pro"/>
              <a:cs typeface="Source Sans Pro"/>
              <a:sym typeface="Source Sans Pro"/>
            </a:endParaRPr>
          </a:p>
        </p:txBody>
      </p:sp>
      <p:sp>
        <p:nvSpPr>
          <p:cNvPr id="176" name="Google Shape;176;p28"/>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1100"/>
              <a:buFont typeface="Arial"/>
              <a:buNone/>
            </a:pPr>
            <a:r>
              <a:rPr lang="en" dirty="0"/>
              <a:t>Task 3 - Data manipulation</a:t>
            </a:r>
            <a:endParaRPr dirty="0"/>
          </a:p>
        </p:txBody>
      </p:sp>
      <p:sp>
        <p:nvSpPr>
          <p:cNvPr id="177" name="Google Shape;177;p28"/>
          <p:cNvSpPr txBox="1"/>
          <p:nvPr/>
        </p:nvSpPr>
        <p:spPr>
          <a:xfrm flipH="1">
            <a:off x="156117" y="3508916"/>
            <a:ext cx="91217" cy="1761893"/>
          </a:xfrm>
          <a:prstGeom prst="rect">
            <a:avLst/>
          </a:prstGeom>
          <a:noFill/>
          <a:ln>
            <a:noFill/>
          </a:ln>
        </p:spPr>
        <p:txBody>
          <a:bodyPr spcFirstLastPara="1" wrap="square" lIns="91425" tIns="91425" rIns="91425" bIns="91425" anchor="t" anchorCtr="0">
            <a:noAutofit/>
          </a:bodyPr>
          <a:lstStyle/>
          <a:p>
            <a:pPr lvl="0" algn="l" rtl="0">
              <a:spcBef>
                <a:spcPts val="0"/>
              </a:spcBef>
              <a:spcAft>
                <a:spcPts val="0"/>
              </a:spcAft>
            </a:pPr>
            <a:endParaRPr lang="en-GB" sz="1500" dirty="0">
              <a:solidFill>
                <a:srgbClr val="595959"/>
              </a:solidFill>
              <a:latin typeface="Source Sans Pro"/>
              <a:ea typeface="Source Sans Pro"/>
              <a:cs typeface="Source Sans Pro"/>
              <a:sym typeface="Source Sans Pro"/>
            </a:endParaRPr>
          </a:p>
          <a:p>
            <a:pPr lvl="0" algn="l" rtl="0">
              <a:spcBef>
                <a:spcPts val="0"/>
              </a:spcBef>
              <a:spcAft>
                <a:spcPts val="0"/>
              </a:spcAft>
            </a:pPr>
            <a:endParaRPr lang="en-GB" sz="1500" dirty="0">
              <a:solidFill>
                <a:srgbClr val="595959"/>
              </a:solidFill>
              <a:latin typeface="Source Sans Pro"/>
              <a:ea typeface="Source Sans Pro"/>
              <a:cs typeface="Source Sans Pro"/>
              <a:sym typeface="Source Sans Pro"/>
            </a:endParaRPr>
          </a:p>
          <a:p>
            <a:pPr lvl="0" algn="l" rtl="0">
              <a:spcBef>
                <a:spcPts val="0"/>
              </a:spcBef>
              <a:spcAft>
                <a:spcPts val="0"/>
              </a:spcAft>
            </a:pPr>
            <a:endParaRPr lang="en-GB" sz="1500" dirty="0">
              <a:solidFill>
                <a:srgbClr val="595959"/>
              </a:solidFill>
              <a:latin typeface="Source Sans Pro"/>
              <a:ea typeface="Source Sans Pro"/>
              <a:cs typeface="Source Sans Pro"/>
              <a:sym typeface="Source Sans Pro"/>
            </a:endParaRPr>
          </a:p>
          <a:p>
            <a:pPr marL="285750" lvl="0" indent="-285750" algn="l" rtl="0">
              <a:spcBef>
                <a:spcPts val="0"/>
              </a:spcBef>
              <a:spcAft>
                <a:spcPts val="0"/>
              </a:spcAft>
              <a:buFont typeface="Arial" panose="020B0604020202020204" pitchFamily="34" charset="0"/>
              <a:buChar char="•"/>
            </a:pPr>
            <a:endParaRPr lang="en-GB" sz="1500" dirty="0">
              <a:solidFill>
                <a:srgbClr val="595959"/>
              </a:solidFill>
              <a:latin typeface="Source Sans Pro"/>
              <a:ea typeface="Source Sans Pro"/>
              <a:cs typeface="Source Sans Pro"/>
              <a:sym typeface="Source Sans Pro"/>
            </a:endParaRPr>
          </a:p>
          <a:p>
            <a:pPr marL="285750" lvl="0" indent="-285750" algn="l" rtl="0">
              <a:spcBef>
                <a:spcPts val="0"/>
              </a:spcBef>
              <a:spcAft>
                <a:spcPts val="0"/>
              </a:spcAft>
              <a:buFont typeface="Arial" panose="020B0604020202020204" pitchFamily="34" charset="0"/>
              <a:buChar char="•"/>
            </a:pPr>
            <a:endParaRPr sz="1500" dirty="0">
              <a:solidFill>
                <a:srgbClr val="595959"/>
              </a:solidFill>
              <a:latin typeface="Source Sans Pro"/>
              <a:ea typeface="Source Sans Pro"/>
              <a:cs typeface="Source Sans Pro"/>
              <a:sym typeface="Source Sans Pro"/>
            </a:endParaRPr>
          </a:p>
        </p:txBody>
      </p:sp>
      <p:pic>
        <p:nvPicPr>
          <p:cNvPr id="7" name="Picture 6">
            <a:extLst>
              <a:ext uri="{FF2B5EF4-FFF2-40B4-BE49-F238E27FC236}">
                <a16:creationId xmlns:a16="http://schemas.microsoft.com/office/drawing/2014/main" id="{C5A446CE-7C6C-F6F2-0A6A-A9F3C1DEE516}"/>
              </a:ext>
            </a:extLst>
          </p:cNvPr>
          <p:cNvPicPr>
            <a:picLocks noChangeAspect="1"/>
          </p:cNvPicPr>
          <p:nvPr/>
        </p:nvPicPr>
        <p:blipFill>
          <a:blip r:embed="rId3"/>
          <a:stretch>
            <a:fillRect/>
          </a:stretch>
        </p:blipFill>
        <p:spPr>
          <a:xfrm>
            <a:off x="584719" y="1275953"/>
            <a:ext cx="2837620" cy="1686724"/>
          </a:xfrm>
          <a:prstGeom prst="rect">
            <a:avLst/>
          </a:prstGeom>
          <a:ln>
            <a:noFill/>
          </a:ln>
        </p:spPr>
      </p:pic>
      <p:pic>
        <p:nvPicPr>
          <p:cNvPr id="15" name="Picture 14">
            <a:extLst>
              <a:ext uri="{FF2B5EF4-FFF2-40B4-BE49-F238E27FC236}">
                <a16:creationId xmlns:a16="http://schemas.microsoft.com/office/drawing/2014/main" id="{6AE3B165-7696-5B99-7E76-1DDD6D11C837}"/>
              </a:ext>
            </a:extLst>
          </p:cNvPr>
          <p:cNvPicPr>
            <a:picLocks noChangeAspect="1"/>
          </p:cNvPicPr>
          <p:nvPr/>
        </p:nvPicPr>
        <p:blipFill>
          <a:blip r:embed="rId4"/>
          <a:stretch>
            <a:fillRect/>
          </a:stretch>
        </p:blipFill>
        <p:spPr>
          <a:xfrm>
            <a:off x="3518410" y="1246006"/>
            <a:ext cx="2935761" cy="1746618"/>
          </a:xfrm>
          <a:prstGeom prst="rect">
            <a:avLst/>
          </a:prstGeom>
        </p:spPr>
      </p:pic>
      <p:pic>
        <p:nvPicPr>
          <p:cNvPr id="19" name="Picture 18">
            <a:extLst>
              <a:ext uri="{FF2B5EF4-FFF2-40B4-BE49-F238E27FC236}">
                <a16:creationId xmlns:a16="http://schemas.microsoft.com/office/drawing/2014/main" id="{FA110EAC-9DD5-E513-9DE8-1144E767B67E}"/>
              </a:ext>
            </a:extLst>
          </p:cNvPr>
          <p:cNvPicPr>
            <a:picLocks noChangeAspect="1"/>
          </p:cNvPicPr>
          <p:nvPr/>
        </p:nvPicPr>
        <p:blipFill>
          <a:blip r:embed="rId5"/>
          <a:stretch>
            <a:fillRect/>
          </a:stretch>
        </p:blipFill>
        <p:spPr>
          <a:xfrm>
            <a:off x="599061" y="3064802"/>
            <a:ext cx="2808935" cy="1689114"/>
          </a:xfrm>
          <a:prstGeom prst="rect">
            <a:avLst/>
          </a:prstGeom>
        </p:spPr>
      </p:pic>
      <p:sp>
        <p:nvSpPr>
          <p:cNvPr id="22" name="Rectangle 21">
            <a:extLst>
              <a:ext uri="{FF2B5EF4-FFF2-40B4-BE49-F238E27FC236}">
                <a16:creationId xmlns:a16="http://schemas.microsoft.com/office/drawing/2014/main" id="{6E8C2059-E2AD-35D1-C022-E1960B9A8F69}"/>
              </a:ext>
            </a:extLst>
          </p:cNvPr>
          <p:cNvSpPr/>
          <p:nvPr/>
        </p:nvSpPr>
        <p:spPr>
          <a:xfrm>
            <a:off x="6668928" y="1275953"/>
            <a:ext cx="1910592" cy="3679901"/>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endParaRPr lang="en-GB" sz="1600" b="1" dirty="0">
              <a:solidFill>
                <a:schemeClr val="accent1">
                  <a:lumMod val="75000"/>
                </a:schemeClr>
              </a:solidFill>
              <a:latin typeface="+mj-lt"/>
            </a:endParaRPr>
          </a:p>
          <a:p>
            <a:r>
              <a:rPr lang="en-GB" sz="1600" b="1" dirty="0">
                <a:solidFill>
                  <a:schemeClr val="accent1">
                    <a:lumMod val="75000"/>
                  </a:schemeClr>
                </a:solidFill>
                <a:latin typeface="+mj-lt"/>
              </a:rPr>
              <a:t>Objective</a:t>
            </a:r>
          </a:p>
          <a:p>
            <a:r>
              <a:rPr lang="en-GB" sz="1200" dirty="0"/>
              <a:t>To find if there is a relationship between age and heart disease.</a:t>
            </a:r>
          </a:p>
          <a:p>
            <a:endParaRPr lang="en-GB" sz="1200" dirty="0"/>
          </a:p>
          <a:p>
            <a:r>
              <a:rPr lang="en-GB" sz="1600" b="1" dirty="0">
                <a:solidFill>
                  <a:schemeClr val="accent3">
                    <a:lumMod val="75000"/>
                  </a:schemeClr>
                </a:solidFill>
                <a:latin typeface="+mj-lt"/>
                <a:ea typeface="Source Sans Pro"/>
              </a:rPr>
              <a:t>Action</a:t>
            </a:r>
          </a:p>
          <a:p>
            <a:pPr marL="285750" indent="-285750">
              <a:buFont typeface="Arial" panose="020B0604020202020204" pitchFamily="34" charset="0"/>
              <a:buChar char="•"/>
            </a:pPr>
            <a:r>
              <a:rPr lang="en-GB" sz="1200" dirty="0"/>
              <a:t>I created a ‘Pivot table’ with the age and the number of patients.</a:t>
            </a:r>
          </a:p>
          <a:p>
            <a:pPr marL="285750" indent="-285750">
              <a:buFont typeface="Arial" panose="020B0604020202020204" pitchFamily="34" charset="0"/>
              <a:buChar char="•"/>
            </a:pPr>
            <a:r>
              <a:rPr lang="en-GB" sz="1200" dirty="0"/>
              <a:t>I chose a ‘bin’ of 5 years for the age range.</a:t>
            </a:r>
          </a:p>
          <a:p>
            <a:pPr marL="285750" indent="-285750">
              <a:buFont typeface="Arial" panose="020B0604020202020204" pitchFamily="34" charset="0"/>
              <a:buChar char="•"/>
            </a:pPr>
            <a:r>
              <a:rPr lang="en-GB" sz="1200" dirty="0"/>
              <a:t>Plotted the data with a ‘Pivot chart’</a:t>
            </a:r>
          </a:p>
          <a:p>
            <a:pPr marL="285750" indent="-285750">
              <a:buFont typeface="Arial" panose="020B0604020202020204" pitchFamily="34" charset="0"/>
              <a:buChar char="•"/>
            </a:pPr>
            <a:r>
              <a:rPr lang="en-GB" sz="1200" dirty="0">
                <a:solidFill>
                  <a:schemeClr val="accent4"/>
                </a:solidFill>
              </a:rPr>
              <a:t>True= heart disease </a:t>
            </a:r>
            <a:r>
              <a:rPr lang="en-GB" sz="1200" dirty="0">
                <a:solidFill>
                  <a:srgbClr val="00B0F0"/>
                </a:solidFill>
              </a:rPr>
              <a:t>False= no heart disease</a:t>
            </a:r>
          </a:p>
          <a:p>
            <a:r>
              <a:rPr lang="en-GB" sz="1400" dirty="0"/>
              <a:t> </a:t>
            </a:r>
          </a:p>
        </p:txBody>
      </p:sp>
      <p:pic>
        <p:nvPicPr>
          <p:cNvPr id="5" name="Picture 4">
            <a:extLst>
              <a:ext uri="{FF2B5EF4-FFF2-40B4-BE49-F238E27FC236}">
                <a16:creationId xmlns:a16="http://schemas.microsoft.com/office/drawing/2014/main" id="{DCC67565-C147-2CA9-7563-FCABCC7B8C7A}"/>
              </a:ext>
            </a:extLst>
          </p:cNvPr>
          <p:cNvPicPr>
            <a:picLocks noChangeAspect="1"/>
          </p:cNvPicPr>
          <p:nvPr/>
        </p:nvPicPr>
        <p:blipFill>
          <a:blip r:embed="rId6"/>
          <a:stretch>
            <a:fillRect/>
          </a:stretch>
        </p:blipFill>
        <p:spPr>
          <a:xfrm>
            <a:off x="3508266" y="3091118"/>
            <a:ext cx="3011883" cy="1662798"/>
          </a:xfrm>
          <a:prstGeom prst="rect">
            <a:avLst/>
          </a:prstGeom>
        </p:spPr>
      </p:pic>
    </p:spTree>
    <p:extLst>
      <p:ext uri="{BB962C8B-B14F-4D97-AF65-F5344CB8AC3E}">
        <p14:creationId xmlns:p14="http://schemas.microsoft.com/office/powerpoint/2010/main" val="38759280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53D188F-768D-60F8-9503-4C946F8FC95C}"/>
              </a:ext>
            </a:extLst>
          </p:cNvPr>
          <p:cNvSpPr txBox="1"/>
          <p:nvPr/>
        </p:nvSpPr>
        <p:spPr>
          <a:xfrm>
            <a:off x="550127" y="1873405"/>
            <a:ext cx="7776117" cy="2492990"/>
          </a:xfrm>
          <a:prstGeom prst="rect">
            <a:avLst/>
          </a:prstGeom>
          <a:noFill/>
          <a:ln>
            <a:solidFill>
              <a:schemeClr val="accent2">
                <a:lumMod val="75000"/>
              </a:schemeClr>
            </a:solidFill>
          </a:ln>
        </p:spPr>
        <p:txBody>
          <a:bodyPr wrap="square" rtlCol="0">
            <a:spAutoFit/>
          </a:bodyPr>
          <a:lstStyle/>
          <a:p>
            <a:r>
              <a:rPr lang="en-GB" sz="1600" b="1" dirty="0">
                <a:solidFill>
                  <a:schemeClr val="accent5">
                    <a:lumMod val="75000"/>
                  </a:schemeClr>
                </a:solidFill>
                <a:latin typeface="+mj-lt"/>
              </a:rPr>
              <a:t>Result</a:t>
            </a:r>
            <a:endParaRPr lang="en-GB" dirty="0"/>
          </a:p>
          <a:p>
            <a:r>
              <a:rPr lang="en-GB" sz="1400" dirty="0"/>
              <a:t>Data from different countries shows that the most number of patients are between the ages of 50 and 60. The graphs show normal distribution. In Switzerland and VA, out of the patients tested, there were more with heart disease than not. But, in Hungary most were without heart disease than patients with heart disease.</a:t>
            </a:r>
          </a:p>
          <a:p>
            <a:endParaRPr lang="en-GB" sz="1400" b="1" dirty="0">
              <a:solidFill>
                <a:schemeClr val="accent2">
                  <a:lumMod val="75000"/>
                </a:schemeClr>
              </a:solidFill>
            </a:endParaRPr>
          </a:p>
          <a:p>
            <a:r>
              <a:rPr lang="en-GB" sz="1400" b="1" dirty="0">
                <a:solidFill>
                  <a:schemeClr val="accent2">
                    <a:lumMod val="75000"/>
                  </a:schemeClr>
                </a:solidFill>
              </a:rPr>
              <a:t>Conclusion</a:t>
            </a:r>
          </a:p>
          <a:p>
            <a:r>
              <a:rPr lang="en-GB" sz="1400" dirty="0"/>
              <a:t>By performing this task, I learned how to use various charts, like bar chart, pie chart and clustered column chart. I also used different bins for the ages and was able to plot using them. The visualisation helped me with the analysis of the data from different countries at the same time.</a:t>
            </a:r>
          </a:p>
        </p:txBody>
      </p:sp>
      <p:sp>
        <p:nvSpPr>
          <p:cNvPr id="4" name="Google Shape;173;p28">
            <a:extLst>
              <a:ext uri="{FF2B5EF4-FFF2-40B4-BE49-F238E27FC236}">
                <a16:creationId xmlns:a16="http://schemas.microsoft.com/office/drawing/2014/main" id="{8F6AC427-EF8C-F19F-F015-BDE5164E796F}"/>
              </a:ext>
            </a:extLst>
          </p:cNvPr>
          <p:cNvSpPr txBox="1">
            <a:spLocks/>
          </p:cNvSpPr>
          <p:nvPr/>
        </p:nvSpPr>
        <p:spPr>
          <a:xfrm>
            <a:off x="-384334" y="278318"/>
            <a:ext cx="7317900" cy="494400"/>
          </a:xfrm>
          <a:prstGeom prst="parallelogram">
            <a:avLst>
              <a:gd name="adj" fmla="val 37388"/>
            </a:avLst>
          </a:prstGeom>
          <a:solidFill>
            <a:schemeClr val="dk2"/>
          </a:solidFill>
          <a:ln>
            <a:noFill/>
          </a:ln>
        </p:spPr>
        <p:txBody>
          <a:bodyPr spcFirstLastPara="1" wrap="square" lIns="91425" tIns="45700" rIns="91425" bIns="45700" anchor="t" anchorCtr="0">
            <a:noAutofit/>
          </a:bodyPr>
          <a:lstStyle>
            <a:lvl1pPr marL="257175" indent="-257175" algn="l" defTabSz="342900" rtl="0" eaLnBrk="1" latinLnBrk="0" hangingPunct="1">
              <a:spcBef>
                <a:spcPts val="750"/>
              </a:spcBef>
              <a:spcAft>
                <a:spcPts val="0"/>
              </a:spcAft>
              <a:buClr>
                <a:schemeClr val="accent1"/>
              </a:buClr>
              <a:buSzPct val="80000"/>
              <a:buFont typeface="Wingdings 3" charset="2"/>
              <a:buChar char=""/>
              <a:defRPr sz="1350" b="0" i="0" kern="1200">
                <a:solidFill>
                  <a:schemeClr val="tx1">
                    <a:lumMod val="75000"/>
                    <a:lumOff val="25000"/>
                  </a:schemeClr>
                </a:solidFill>
                <a:latin typeface="+mn-lt"/>
                <a:ea typeface="+mn-ea"/>
                <a:cs typeface="+mn-cs"/>
              </a:defRPr>
            </a:lvl1pPr>
            <a:lvl2pPr marL="557213" indent="-214313" algn="l" defTabSz="342900" rtl="0" eaLnBrk="1" latinLnBrk="0" hangingPunct="1">
              <a:spcBef>
                <a:spcPts val="75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2pPr>
            <a:lvl3pPr marL="857250" indent="-171450" algn="l" defTabSz="342900" rtl="0" eaLnBrk="1" latinLnBrk="0" hangingPunct="1">
              <a:spcBef>
                <a:spcPts val="750"/>
              </a:spcBef>
              <a:spcAft>
                <a:spcPts val="0"/>
              </a:spcAft>
              <a:buClr>
                <a:schemeClr val="accent1"/>
              </a:buClr>
              <a:buSzPct val="80000"/>
              <a:buFont typeface="Wingdings 3" charset="2"/>
              <a:buChar char=""/>
              <a:defRPr sz="1050" b="0" i="0" kern="1200">
                <a:solidFill>
                  <a:schemeClr val="tx1">
                    <a:lumMod val="75000"/>
                    <a:lumOff val="25000"/>
                  </a:schemeClr>
                </a:solidFill>
                <a:latin typeface="+mn-lt"/>
                <a:ea typeface="+mn-ea"/>
                <a:cs typeface="+mn-cs"/>
              </a:defRPr>
            </a:lvl3pPr>
            <a:lvl4pPr marL="1200150" indent="-171450" algn="l" defTabSz="342900" rtl="0" eaLnBrk="1" latinLnBrk="0" hangingPunct="1">
              <a:spcBef>
                <a:spcPts val="750"/>
              </a:spcBef>
              <a:spcAft>
                <a:spcPts val="0"/>
              </a:spcAft>
              <a:buClr>
                <a:schemeClr val="accent1"/>
              </a:buClr>
              <a:buSzPct val="80000"/>
              <a:buFont typeface="Wingdings 3" charset="2"/>
              <a:buChar char=""/>
              <a:defRPr sz="900" b="0" i="0" kern="1200">
                <a:solidFill>
                  <a:schemeClr val="tx1">
                    <a:lumMod val="75000"/>
                    <a:lumOff val="25000"/>
                  </a:schemeClr>
                </a:solidFill>
                <a:latin typeface="+mn-lt"/>
                <a:ea typeface="+mn-ea"/>
                <a:cs typeface="+mn-cs"/>
              </a:defRPr>
            </a:lvl4pPr>
            <a:lvl5pPr marL="1543050" indent="-171450" algn="l" defTabSz="342900" rtl="0" eaLnBrk="1" latinLnBrk="0" hangingPunct="1">
              <a:spcBef>
                <a:spcPts val="750"/>
              </a:spcBef>
              <a:spcAft>
                <a:spcPts val="0"/>
              </a:spcAft>
              <a:buClr>
                <a:schemeClr val="accent1"/>
              </a:buClr>
              <a:buSzPct val="80000"/>
              <a:buFont typeface="Wingdings 3" charset="2"/>
              <a:buChar char=""/>
              <a:defRPr sz="900" b="0" i="0" kern="1200">
                <a:solidFill>
                  <a:schemeClr val="tx1">
                    <a:lumMod val="75000"/>
                    <a:lumOff val="25000"/>
                  </a:schemeClr>
                </a:solidFill>
                <a:latin typeface="+mn-lt"/>
                <a:ea typeface="+mn-ea"/>
                <a:cs typeface="+mn-cs"/>
              </a:defRPr>
            </a:lvl5pPr>
            <a:lvl6pPr marL="1885950" indent="-171450" algn="l" defTabSz="342900" rtl="0" eaLnBrk="1" latinLnBrk="0" hangingPunct="1">
              <a:spcBef>
                <a:spcPts val="750"/>
              </a:spcBef>
              <a:spcAft>
                <a:spcPts val="0"/>
              </a:spcAft>
              <a:buClr>
                <a:schemeClr val="accent1"/>
              </a:buClr>
              <a:buSzPct val="80000"/>
              <a:buFont typeface="Wingdings 3" charset="2"/>
              <a:buChar char=""/>
              <a:defRPr sz="900" b="0" i="0" kern="1200">
                <a:solidFill>
                  <a:schemeClr val="tx1">
                    <a:lumMod val="75000"/>
                    <a:lumOff val="25000"/>
                  </a:schemeClr>
                </a:solidFill>
                <a:latin typeface="+mn-lt"/>
                <a:ea typeface="+mn-ea"/>
                <a:cs typeface="+mn-cs"/>
              </a:defRPr>
            </a:lvl6pPr>
            <a:lvl7pPr marL="2228850" indent="-171450" algn="l" defTabSz="342900" rtl="0" eaLnBrk="1" latinLnBrk="0" hangingPunct="1">
              <a:spcBef>
                <a:spcPts val="750"/>
              </a:spcBef>
              <a:spcAft>
                <a:spcPts val="0"/>
              </a:spcAft>
              <a:buClr>
                <a:schemeClr val="accent1"/>
              </a:buClr>
              <a:buSzPct val="80000"/>
              <a:buFont typeface="Wingdings 3" charset="2"/>
              <a:buChar char=""/>
              <a:defRPr sz="900" b="0" i="0" kern="1200">
                <a:solidFill>
                  <a:schemeClr val="tx1">
                    <a:lumMod val="75000"/>
                    <a:lumOff val="25000"/>
                  </a:schemeClr>
                </a:solidFill>
                <a:latin typeface="+mn-lt"/>
                <a:ea typeface="+mn-ea"/>
                <a:cs typeface="+mn-cs"/>
              </a:defRPr>
            </a:lvl7pPr>
            <a:lvl8pPr marL="2571750" indent="-171450" algn="l" defTabSz="342900" rtl="0" eaLnBrk="1" latinLnBrk="0" hangingPunct="1">
              <a:spcBef>
                <a:spcPts val="750"/>
              </a:spcBef>
              <a:spcAft>
                <a:spcPts val="0"/>
              </a:spcAft>
              <a:buClr>
                <a:schemeClr val="accent1"/>
              </a:buClr>
              <a:buSzPct val="80000"/>
              <a:buFont typeface="Wingdings 3" charset="2"/>
              <a:buChar char=""/>
              <a:defRPr sz="900" b="0" i="0" kern="1200">
                <a:solidFill>
                  <a:schemeClr val="tx1">
                    <a:lumMod val="75000"/>
                    <a:lumOff val="25000"/>
                  </a:schemeClr>
                </a:solidFill>
                <a:latin typeface="+mn-lt"/>
                <a:ea typeface="+mn-ea"/>
                <a:cs typeface="+mn-cs"/>
              </a:defRPr>
            </a:lvl8pPr>
            <a:lvl9pPr marL="2914650" indent="-171450" algn="l" defTabSz="342900" rtl="0" eaLnBrk="1" latinLnBrk="0" hangingPunct="1">
              <a:spcBef>
                <a:spcPts val="750"/>
              </a:spcBef>
              <a:spcAft>
                <a:spcPts val="0"/>
              </a:spcAft>
              <a:buClr>
                <a:schemeClr val="accent1"/>
              </a:buClr>
              <a:buSzPct val="80000"/>
              <a:buFont typeface="Wingdings 3" charset="2"/>
              <a:buChar char=""/>
              <a:defRPr sz="900" b="0" i="0" kern="1200">
                <a:solidFill>
                  <a:schemeClr val="tx1">
                    <a:lumMod val="75000"/>
                    <a:lumOff val="25000"/>
                  </a:schemeClr>
                </a:solidFill>
                <a:latin typeface="+mn-lt"/>
                <a:ea typeface="+mn-ea"/>
                <a:cs typeface="+mn-cs"/>
              </a:defRPr>
            </a:lvl9pPr>
          </a:lstStyle>
          <a:p>
            <a:pPr marL="0" indent="0">
              <a:lnSpc>
                <a:spcPct val="90000"/>
              </a:lnSpc>
              <a:spcBef>
                <a:spcPts val="0"/>
              </a:spcBef>
              <a:buClr>
                <a:schemeClr val="dk1"/>
              </a:buClr>
              <a:buSzPts val="1100"/>
              <a:buNone/>
            </a:pPr>
            <a:r>
              <a:rPr lang="en" sz="1500" dirty="0">
                <a:solidFill>
                  <a:schemeClr val="lt1"/>
                </a:solidFill>
                <a:latin typeface="+mj-lt"/>
                <a:ea typeface="+mj-ea"/>
                <a:cs typeface="+mj-cs"/>
              </a:rPr>
              <a:t>Task 3 - Data manipulation</a:t>
            </a:r>
          </a:p>
        </p:txBody>
      </p:sp>
      <p:sp>
        <p:nvSpPr>
          <p:cNvPr id="6" name="Google Shape;174;p28">
            <a:extLst>
              <a:ext uri="{FF2B5EF4-FFF2-40B4-BE49-F238E27FC236}">
                <a16:creationId xmlns:a16="http://schemas.microsoft.com/office/drawing/2014/main" id="{BD3C7D99-C517-DECD-0CFA-457788DB2CF8}"/>
              </a:ext>
            </a:extLst>
          </p:cNvPr>
          <p:cNvSpPr txBox="1">
            <a:spLocks/>
          </p:cNvSpPr>
          <p:nvPr/>
        </p:nvSpPr>
        <p:spPr>
          <a:xfrm>
            <a:off x="-201376" y="-39382"/>
            <a:ext cx="2098200" cy="317700"/>
          </a:xfrm>
          <a:prstGeom prst="parallelogram">
            <a:avLst>
              <a:gd name="adj" fmla="val 37388"/>
            </a:avLst>
          </a:prstGeom>
          <a:solidFill>
            <a:schemeClr val="accent2">
              <a:lumMod val="20000"/>
              <a:lumOff val="80000"/>
            </a:schemeClr>
          </a:solidFill>
          <a:ln>
            <a:noFill/>
          </a:ln>
        </p:spPr>
        <p:txBody>
          <a:bodyPr spcFirstLastPara="1" vert="horz" wrap="square" lIns="91425" tIns="45700" rIns="91425" bIns="45700" rtlCol="0" anchor="t" anchorCtr="0">
            <a:noAutofit/>
          </a:bodyPr>
          <a:lstStyle>
            <a:lvl1pPr marL="257175" indent="-257175" algn="l" defTabSz="342900" rtl="0" eaLnBrk="1" latinLnBrk="0" hangingPunct="1">
              <a:spcBef>
                <a:spcPts val="750"/>
              </a:spcBef>
              <a:spcAft>
                <a:spcPts val="0"/>
              </a:spcAft>
              <a:buClr>
                <a:schemeClr val="accent1"/>
              </a:buClr>
              <a:buSzPct val="80000"/>
              <a:buFont typeface="Wingdings 3" charset="2"/>
              <a:buChar char=""/>
              <a:defRPr sz="1350" b="0" i="0" kern="1200">
                <a:solidFill>
                  <a:schemeClr val="tx1">
                    <a:lumMod val="75000"/>
                    <a:lumOff val="25000"/>
                  </a:schemeClr>
                </a:solidFill>
                <a:latin typeface="+mn-lt"/>
                <a:ea typeface="+mn-ea"/>
                <a:cs typeface="+mn-cs"/>
              </a:defRPr>
            </a:lvl1pPr>
            <a:lvl2pPr marL="557213" indent="-214313" algn="l" defTabSz="342900" rtl="0" eaLnBrk="1" latinLnBrk="0" hangingPunct="1">
              <a:spcBef>
                <a:spcPts val="75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2pPr>
            <a:lvl3pPr marL="857250" indent="-171450" algn="l" defTabSz="342900" rtl="0" eaLnBrk="1" latinLnBrk="0" hangingPunct="1">
              <a:spcBef>
                <a:spcPts val="750"/>
              </a:spcBef>
              <a:spcAft>
                <a:spcPts val="0"/>
              </a:spcAft>
              <a:buClr>
                <a:schemeClr val="accent1"/>
              </a:buClr>
              <a:buSzPct val="80000"/>
              <a:buFont typeface="Wingdings 3" charset="2"/>
              <a:buChar char=""/>
              <a:defRPr sz="1050" b="0" i="0" kern="1200">
                <a:solidFill>
                  <a:schemeClr val="tx1">
                    <a:lumMod val="75000"/>
                    <a:lumOff val="25000"/>
                  </a:schemeClr>
                </a:solidFill>
                <a:latin typeface="+mn-lt"/>
                <a:ea typeface="+mn-ea"/>
                <a:cs typeface="+mn-cs"/>
              </a:defRPr>
            </a:lvl3pPr>
            <a:lvl4pPr marL="1200150" indent="-171450" algn="l" defTabSz="342900" rtl="0" eaLnBrk="1" latinLnBrk="0" hangingPunct="1">
              <a:spcBef>
                <a:spcPts val="750"/>
              </a:spcBef>
              <a:spcAft>
                <a:spcPts val="0"/>
              </a:spcAft>
              <a:buClr>
                <a:schemeClr val="accent1"/>
              </a:buClr>
              <a:buSzPct val="80000"/>
              <a:buFont typeface="Wingdings 3" charset="2"/>
              <a:buChar char=""/>
              <a:defRPr sz="900" b="0" i="0" kern="1200">
                <a:solidFill>
                  <a:schemeClr val="tx1">
                    <a:lumMod val="75000"/>
                    <a:lumOff val="25000"/>
                  </a:schemeClr>
                </a:solidFill>
                <a:latin typeface="+mn-lt"/>
                <a:ea typeface="+mn-ea"/>
                <a:cs typeface="+mn-cs"/>
              </a:defRPr>
            </a:lvl4pPr>
            <a:lvl5pPr marL="1543050" indent="-171450" algn="l" defTabSz="342900" rtl="0" eaLnBrk="1" latinLnBrk="0" hangingPunct="1">
              <a:spcBef>
                <a:spcPts val="750"/>
              </a:spcBef>
              <a:spcAft>
                <a:spcPts val="0"/>
              </a:spcAft>
              <a:buClr>
                <a:schemeClr val="accent1"/>
              </a:buClr>
              <a:buSzPct val="80000"/>
              <a:buFont typeface="Wingdings 3" charset="2"/>
              <a:buChar char=""/>
              <a:defRPr sz="900" b="0" i="0" kern="1200">
                <a:solidFill>
                  <a:schemeClr val="tx1">
                    <a:lumMod val="75000"/>
                    <a:lumOff val="25000"/>
                  </a:schemeClr>
                </a:solidFill>
                <a:latin typeface="+mn-lt"/>
                <a:ea typeface="+mn-ea"/>
                <a:cs typeface="+mn-cs"/>
              </a:defRPr>
            </a:lvl5pPr>
            <a:lvl6pPr marL="1885950" indent="-171450" algn="l" defTabSz="342900" rtl="0" eaLnBrk="1" latinLnBrk="0" hangingPunct="1">
              <a:spcBef>
                <a:spcPts val="750"/>
              </a:spcBef>
              <a:spcAft>
                <a:spcPts val="0"/>
              </a:spcAft>
              <a:buClr>
                <a:schemeClr val="accent1"/>
              </a:buClr>
              <a:buSzPct val="80000"/>
              <a:buFont typeface="Wingdings 3" charset="2"/>
              <a:buChar char=""/>
              <a:defRPr sz="900" b="0" i="0" kern="1200">
                <a:solidFill>
                  <a:schemeClr val="tx1">
                    <a:lumMod val="75000"/>
                    <a:lumOff val="25000"/>
                  </a:schemeClr>
                </a:solidFill>
                <a:latin typeface="+mn-lt"/>
                <a:ea typeface="+mn-ea"/>
                <a:cs typeface="+mn-cs"/>
              </a:defRPr>
            </a:lvl6pPr>
            <a:lvl7pPr marL="2228850" indent="-171450" algn="l" defTabSz="342900" rtl="0" eaLnBrk="1" latinLnBrk="0" hangingPunct="1">
              <a:spcBef>
                <a:spcPts val="750"/>
              </a:spcBef>
              <a:spcAft>
                <a:spcPts val="0"/>
              </a:spcAft>
              <a:buClr>
                <a:schemeClr val="accent1"/>
              </a:buClr>
              <a:buSzPct val="80000"/>
              <a:buFont typeface="Wingdings 3" charset="2"/>
              <a:buChar char=""/>
              <a:defRPr sz="900" b="0" i="0" kern="1200">
                <a:solidFill>
                  <a:schemeClr val="tx1">
                    <a:lumMod val="75000"/>
                    <a:lumOff val="25000"/>
                  </a:schemeClr>
                </a:solidFill>
                <a:latin typeface="+mn-lt"/>
                <a:ea typeface="+mn-ea"/>
                <a:cs typeface="+mn-cs"/>
              </a:defRPr>
            </a:lvl7pPr>
            <a:lvl8pPr marL="2571750" indent="-171450" algn="l" defTabSz="342900" rtl="0" eaLnBrk="1" latinLnBrk="0" hangingPunct="1">
              <a:spcBef>
                <a:spcPts val="750"/>
              </a:spcBef>
              <a:spcAft>
                <a:spcPts val="0"/>
              </a:spcAft>
              <a:buClr>
                <a:schemeClr val="accent1"/>
              </a:buClr>
              <a:buSzPct val="80000"/>
              <a:buFont typeface="Wingdings 3" charset="2"/>
              <a:buChar char=""/>
              <a:defRPr sz="900" b="0" i="0" kern="1200">
                <a:solidFill>
                  <a:schemeClr val="tx1">
                    <a:lumMod val="75000"/>
                    <a:lumOff val="25000"/>
                  </a:schemeClr>
                </a:solidFill>
                <a:latin typeface="+mn-lt"/>
                <a:ea typeface="+mn-ea"/>
                <a:cs typeface="+mn-cs"/>
              </a:defRPr>
            </a:lvl8pPr>
            <a:lvl9pPr marL="2914650" indent="-171450" algn="l" defTabSz="342900" rtl="0" eaLnBrk="1" latinLnBrk="0" hangingPunct="1">
              <a:spcBef>
                <a:spcPts val="750"/>
              </a:spcBef>
              <a:spcAft>
                <a:spcPts val="0"/>
              </a:spcAft>
              <a:buClr>
                <a:schemeClr val="accent1"/>
              </a:buClr>
              <a:buSzPct val="80000"/>
              <a:buFont typeface="Wingdings 3" charset="2"/>
              <a:buChar char=""/>
              <a:defRPr sz="900" b="0" i="0" kern="1200">
                <a:solidFill>
                  <a:schemeClr val="tx1">
                    <a:lumMod val="75000"/>
                    <a:lumOff val="25000"/>
                  </a:schemeClr>
                </a:solidFill>
                <a:latin typeface="+mn-lt"/>
                <a:ea typeface="+mn-ea"/>
                <a:cs typeface="+mn-cs"/>
              </a:defRPr>
            </a:lvl9pPr>
          </a:lstStyle>
          <a:p>
            <a:pPr marL="0" lvl="0" indent="0" algn="l" rtl="0">
              <a:lnSpc>
                <a:spcPct val="90000"/>
              </a:lnSpc>
              <a:spcBef>
                <a:spcPts val="0"/>
              </a:spcBef>
              <a:spcAft>
                <a:spcPts val="0"/>
              </a:spcAft>
              <a:buClr>
                <a:schemeClr val="dk1"/>
              </a:buClr>
              <a:buSzPts val="900"/>
              <a:buNone/>
            </a:pPr>
            <a:r>
              <a:rPr lang="en-GB" sz="800" dirty="0">
                <a:latin typeface="Source Sans Pro"/>
                <a:ea typeface="Source Sans Pro"/>
                <a:cs typeface="Source Sans Pro"/>
                <a:sym typeface="Source Sans Pro"/>
              </a:rPr>
              <a:t>Smitha Chundakkad</a:t>
            </a:r>
          </a:p>
        </p:txBody>
      </p:sp>
    </p:spTree>
    <p:extLst>
      <p:ext uri="{BB962C8B-B14F-4D97-AF65-F5344CB8AC3E}">
        <p14:creationId xmlns:p14="http://schemas.microsoft.com/office/powerpoint/2010/main" val="34623056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72"/>
        <p:cNvGrpSpPr/>
        <p:nvPr/>
      </p:nvGrpSpPr>
      <p:grpSpPr>
        <a:xfrm>
          <a:off x="0" y="0"/>
          <a:ext cx="0" cy="0"/>
          <a:chOff x="0" y="0"/>
          <a:chExt cx="0" cy="0"/>
        </a:xfrm>
      </p:grpSpPr>
      <p:sp>
        <p:nvSpPr>
          <p:cNvPr id="173" name="Google Shape;173;p28"/>
          <p:cNvSpPr>
            <a:spLocks noGrp="1"/>
          </p:cNvSpPr>
          <p:nvPr>
            <p:ph type="body" idx="1"/>
          </p:nvPr>
        </p:nvSpPr>
        <p:spPr>
          <a:xfrm>
            <a:off x="-323669" y="320826"/>
            <a:ext cx="7317900" cy="494400"/>
          </a:xfrm>
          <a:prstGeom prst="parallelogram">
            <a:avLst>
              <a:gd name="adj" fmla="val 37388"/>
            </a:avLst>
          </a:prstGeom>
          <a:solidFill>
            <a:schemeClr val="dk2"/>
          </a:solid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3F3F3F"/>
              </a:buClr>
              <a:buSzPts val="100"/>
              <a:buNone/>
            </a:pPr>
            <a:r>
              <a:rPr lang="en" dirty="0"/>
              <a:t> </a:t>
            </a:r>
            <a:endParaRPr dirty="0"/>
          </a:p>
        </p:txBody>
      </p:sp>
      <p:sp>
        <p:nvSpPr>
          <p:cNvPr id="174" name="Google Shape;174;p28"/>
          <p:cNvSpPr>
            <a:spLocks noGrp="1"/>
          </p:cNvSpPr>
          <p:nvPr>
            <p:ph type="body" idx="2"/>
          </p:nvPr>
        </p:nvSpPr>
        <p:spPr>
          <a:prstGeom prst="parallelogram">
            <a:avLst>
              <a:gd name="adj" fmla="val 37388"/>
            </a:avLst>
          </a:prstGeom>
          <a:solidFill>
            <a:schemeClr val="accent2">
              <a:lumMod val="20000"/>
              <a:lumOff val="80000"/>
            </a:schemeClr>
          </a:solidFill>
          <a:ln>
            <a:noFill/>
          </a:ln>
        </p:spPr>
        <p:txBody>
          <a:bodyPr spcFirstLastPara="1" vert="horz" wrap="square" lIns="91425" tIns="45700" rIns="91425" bIns="45700" rtlCol="0" anchor="t" anchorCtr="0">
            <a:noAutofit/>
          </a:bodyPr>
          <a:lstStyle/>
          <a:p>
            <a:pPr marL="0" indent="0">
              <a:spcBef>
                <a:spcPts val="0"/>
              </a:spcBef>
              <a:buClr>
                <a:schemeClr val="dk1"/>
              </a:buClr>
              <a:buSzPts val="900"/>
              <a:buFont typeface="Wingdings 3" charset="2"/>
            </a:pPr>
            <a:r>
              <a:rPr lang="en" sz="800">
                <a:solidFill>
                  <a:schemeClr val="tx1">
                    <a:lumMod val="75000"/>
                    <a:lumOff val="25000"/>
                  </a:schemeClr>
                </a:solidFill>
              </a:rPr>
              <a:t> </a:t>
            </a:r>
            <a:endParaRPr sz="800">
              <a:solidFill>
                <a:schemeClr val="tx1">
                  <a:lumMod val="75000"/>
                  <a:lumOff val="25000"/>
                </a:schemeClr>
              </a:solidFill>
            </a:endParaRPr>
          </a:p>
        </p:txBody>
      </p:sp>
      <p:sp>
        <p:nvSpPr>
          <p:cNvPr id="175" name="Google Shape;175;p28"/>
          <p:cNvSpPr txBox="1">
            <a:spLocks noGrp="1"/>
          </p:cNvSpPr>
          <p:nvPr>
            <p:ph type="body" idx="3"/>
          </p:nvPr>
        </p:nvSpPr>
        <p:spPr>
          <a:prstGeom prst="rect">
            <a:avLst/>
          </a:prstGeom>
          <a:solidFill>
            <a:schemeClr val="accent2">
              <a:lumMod val="20000"/>
              <a:lumOff val="80000"/>
            </a:schemeClr>
          </a:solidFill>
          <a:ln>
            <a:noFill/>
          </a:ln>
        </p:spPr>
        <p:txBody>
          <a:bodyPr spcFirstLastPara="1" vert="horz" wrap="square" lIns="91425" tIns="45700" rIns="91425" bIns="45700" rtlCol="0" anchor="t" anchorCtr="0">
            <a:noAutofit/>
          </a:bodyPr>
          <a:lstStyle/>
          <a:p>
            <a:pPr marL="0" indent="0">
              <a:spcBef>
                <a:spcPts val="0"/>
              </a:spcBef>
              <a:buFont typeface="Wingdings 3" charset="2"/>
            </a:pPr>
            <a:r>
              <a:rPr lang="en" sz="800" dirty="0">
                <a:solidFill>
                  <a:schemeClr val="tx1">
                    <a:lumMod val="75000"/>
                    <a:lumOff val="25000"/>
                  </a:schemeClr>
                </a:solidFill>
              </a:rPr>
              <a:t>Smitha Chundakkad</a:t>
            </a:r>
            <a:endParaRPr sz="800" dirty="0">
              <a:solidFill>
                <a:schemeClr val="tx1">
                  <a:lumMod val="75000"/>
                  <a:lumOff val="25000"/>
                </a:schemeClr>
              </a:solidFill>
            </a:endParaRPr>
          </a:p>
        </p:txBody>
      </p:sp>
      <p:sp>
        <p:nvSpPr>
          <p:cNvPr id="176" name="Google Shape;176;p28"/>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1100"/>
              <a:buFont typeface="Arial"/>
              <a:buNone/>
            </a:pPr>
            <a:r>
              <a:rPr lang="en" dirty="0"/>
              <a:t>Task 4 - Data visualisation with Power BI</a:t>
            </a:r>
            <a:endParaRPr dirty="0"/>
          </a:p>
        </p:txBody>
      </p:sp>
      <p:sp>
        <p:nvSpPr>
          <p:cNvPr id="177" name="Google Shape;177;p28"/>
          <p:cNvSpPr txBox="1"/>
          <p:nvPr/>
        </p:nvSpPr>
        <p:spPr>
          <a:xfrm flipH="1">
            <a:off x="156117" y="3508916"/>
            <a:ext cx="91217" cy="1761893"/>
          </a:xfrm>
          <a:prstGeom prst="rect">
            <a:avLst/>
          </a:prstGeom>
          <a:noFill/>
          <a:ln>
            <a:noFill/>
          </a:ln>
        </p:spPr>
        <p:txBody>
          <a:bodyPr spcFirstLastPara="1" wrap="square" lIns="91425" tIns="91425" rIns="91425" bIns="91425" anchor="t" anchorCtr="0">
            <a:noAutofit/>
          </a:bodyPr>
          <a:lstStyle/>
          <a:p>
            <a:pPr lvl="0" algn="l" rtl="0">
              <a:spcBef>
                <a:spcPts val="0"/>
              </a:spcBef>
              <a:spcAft>
                <a:spcPts val="0"/>
              </a:spcAft>
            </a:pPr>
            <a:endParaRPr lang="en-GB" sz="1500" dirty="0">
              <a:solidFill>
                <a:srgbClr val="595959"/>
              </a:solidFill>
              <a:latin typeface="Source Sans Pro"/>
              <a:ea typeface="Source Sans Pro"/>
              <a:cs typeface="Source Sans Pro"/>
              <a:sym typeface="Source Sans Pro"/>
            </a:endParaRPr>
          </a:p>
          <a:p>
            <a:pPr lvl="0" algn="l" rtl="0">
              <a:spcBef>
                <a:spcPts val="0"/>
              </a:spcBef>
              <a:spcAft>
                <a:spcPts val="0"/>
              </a:spcAft>
            </a:pPr>
            <a:endParaRPr lang="en-GB" sz="1500" dirty="0">
              <a:solidFill>
                <a:srgbClr val="595959"/>
              </a:solidFill>
              <a:latin typeface="Source Sans Pro"/>
              <a:ea typeface="Source Sans Pro"/>
              <a:cs typeface="Source Sans Pro"/>
              <a:sym typeface="Source Sans Pro"/>
            </a:endParaRPr>
          </a:p>
          <a:p>
            <a:pPr lvl="0" algn="l" rtl="0">
              <a:spcBef>
                <a:spcPts val="0"/>
              </a:spcBef>
              <a:spcAft>
                <a:spcPts val="0"/>
              </a:spcAft>
            </a:pPr>
            <a:endParaRPr lang="en-GB" sz="1500" dirty="0">
              <a:solidFill>
                <a:srgbClr val="595959"/>
              </a:solidFill>
              <a:latin typeface="Source Sans Pro"/>
              <a:ea typeface="Source Sans Pro"/>
              <a:cs typeface="Source Sans Pro"/>
              <a:sym typeface="Source Sans Pro"/>
            </a:endParaRPr>
          </a:p>
          <a:p>
            <a:pPr marL="285750" lvl="0" indent="-285750" algn="l" rtl="0">
              <a:spcBef>
                <a:spcPts val="0"/>
              </a:spcBef>
              <a:spcAft>
                <a:spcPts val="0"/>
              </a:spcAft>
              <a:buFont typeface="Arial" panose="020B0604020202020204" pitchFamily="34" charset="0"/>
              <a:buChar char="•"/>
            </a:pPr>
            <a:endParaRPr lang="en-GB" sz="1500" dirty="0">
              <a:solidFill>
                <a:srgbClr val="595959"/>
              </a:solidFill>
              <a:latin typeface="Source Sans Pro"/>
              <a:ea typeface="Source Sans Pro"/>
              <a:cs typeface="Source Sans Pro"/>
              <a:sym typeface="Source Sans Pro"/>
            </a:endParaRPr>
          </a:p>
          <a:p>
            <a:pPr marL="285750" lvl="0" indent="-285750" algn="l" rtl="0">
              <a:spcBef>
                <a:spcPts val="0"/>
              </a:spcBef>
              <a:spcAft>
                <a:spcPts val="0"/>
              </a:spcAft>
              <a:buFont typeface="Arial" panose="020B0604020202020204" pitchFamily="34" charset="0"/>
              <a:buChar char="•"/>
            </a:pPr>
            <a:endParaRPr sz="1500" dirty="0">
              <a:solidFill>
                <a:srgbClr val="595959"/>
              </a:solidFill>
              <a:latin typeface="Source Sans Pro"/>
              <a:ea typeface="Source Sans Pro"/>
              <a:cs typeface="Source Sans Pro"/>
              <a:sym typeface="Source Sans Pro"/>
            </a:endParaRPr>
          </a:p>
        </p:txBody>
      </p:sp>
      <p:sp>
        <p:nvSpPr>
          <p:cNvPr id="4" name="Rectangle: Rounded Corners 3">
            <a:extLst>
              <a:ext uri="{FF2B5EF4-FFF2-40B4-BE49-F238E27FC236}">
                <a16:creationId xmlns:a16="http://schemas.microsoft.com/office/drawing/2014/main" id="{A3B7AC58-7DF5-E85B-DB0F-38D87711D53D}"/>
              </a:ext>
            </a:extLst>
          </p:cNvPr>
          <p:cNvSpPr/>
          <p:nvPr/>
        </p:nvSpPr>
        <p:spPr>
          <a:xfrm rot="10800000" flipV="1">
            <a:off x="899531" y="894910"/>
            <a:ext cx="6490008" cy="638588"/>
          </a:xfrm>
          <a:prstGeom prst="roundRect">
            <a:avLst/>
          </a:prstGeom>
          <a:solidFill>
            <a:schemeClr val="accent3">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r>
              <a:rPr lang="en-GB" sz="1200" dirty="0">
                <a:solidFill>
                  <a:schemeClr val="accent6">
                    <a:lumMod val="50000"/>
                  </a:schemeClr>
                </a:solidFill>
                <a:latin typeface="+mj-lt"/>
              </a:rPr>
              <a:t>To use data visualisation tools to represent data graphically, highlighting patterns and trends in data and helping the reader to achieve quick insights. </a:t>
            </a:r>
          </a:p>
        </p:txBody>
      </p:sp>
      <p:sp>
        <p:nvSpPr>
          <p:cNvPr id="5" name="TextBox 4">
            <a:extLst>
              <a:ext uri="{FF2B5EF4-FFF2-40B4-BE49-F238E27FC236}">
                <a16:creationId xmlns:a16="http://schemas.microsoft.com/office/drawing/2014/main" id="{885A764D-9203-746D-627C-656A037CCBE3}"/>
              </a:ext>
            </a:extLst>
          </p:cNvPr>
          <p:cNvSpPr txBox="1"/>
          <p:nvPr/>
        </p:nvSpPr>
        <p:spPr>
          <a:xfrm>
            <a:off x="233896" y="1731818"/>
            <a:ext cx="1665922" cy="2631490"/>
          </a:xfrm>
          <a:prstGeom prst="rect">
            <a:avLst/>
          </a:prstGeom>
          <a:noFill/>
          <a:ln w="12700">
            <a:solidFill>
              <a:schemeClr val="accent1"/>
            </a:solidFill>
          </a:ln>
        </p:spPr>
        <p:txBody>
          <a:bodyPr wrap="square" rtlCol="0">
            <a:spAutoFit/>
          </a:bodyPr>
          <a:lstStyle/>
          <a:p>
            <a:r>
              <a:rPr lang="en-GB" sz="1100" b="1" dirty="0">
                <a:solidFill>
                  <a:schemeClr val="accent1">
                    <a:lumMod val="75000"/>
                  </a:schemeClr>
                </a:solidFill>
                <a:latin typeface="+mj-lt"/>
              </a:rPr>
              <a:t>Objective</a:t>
            </a:r>
          </a:p>
          <a:p>
            <a:endParaRPr lang="en-GB" sz="1100" b="1" dirty="0">
              <a:solidFill>
                <a:schemeClr val="accent1">
                  <a:lumMod val="75000"/>
                </a:schemeClr>
              </a:solidFill>
              <a:latin typeface="+mj-lt"/>
            </a:endParaRPr>
          </a:p>
          <a:p>
            <a:r>
              <a:rPr lang="en-GB" sz="1100" dirty="0"/>
              <a:t>The task is to design and deliver an interactive dashboard in Power BI to track some key performance indicators (KPIs). The dataset is for a fictional company, Adventure Works Cycles, given by Cambridge Spark for learning purposes.</a:t>
            </a:r>
          </a:p>
        </p:txBody>
      </p:sp>
      <p:pic>
        <p:nvPicPr>
          <p:cNvPr id="8" name="Picture 7">
            <a:extLst>
              <a:ext uri="{FF2B5EF4-FFF2-40B4-BE49-F238E27FC236}">
                <a16:creationId xmlns:a16="http://schemas.microsoft.com/office/drawing/2014/main" id="{43282745-819C-C910-B65F-D62F67A621BB}"/>
              </a:ext>
            </a:extLst>
          </p:cNvPr>
          <p:cNvPicPr>
            <a:picLocks noChangeAspect="1"/>
          </p:cNvPicPr>
          <p:nvPr/>
        </p:nvPicPr>
        <p:blipFill>
          <a:blip r:embed="rId3"/>
          <a:stretch>
            <a:fillRect/>
          </a:stretch>
        </p:blipFill>
        <p:spPr>
          <a:xfrm>
            <a:off x="2193017" y="2613745"/>
            <a:ext cx="3372355" cy="2099040"/>
          </a:xfrm>
          <a:prstGeom prst="rect">
            <a:avLst/>
          </a:prstGeom>
          <a:ln w="12700">
            <a:solidFill>
              <a:schemeClr val="accent1">
                <a:lumMod val="75000"/>
              </a:schemeClr>
            </a:solidFill>
          </a:ln>
        </p:spPr>
      </p:pic>
      <p:sp>
        <p:nvSpPr>
          <p:cNvPr id="9" name="Rectangle: Rounded Corners 8">
            <a:extLst>
              <a:ext uri="{FF2B5EF4-FFF2-40B4-BE49-F238E27FC236}">
                <a16:creationId xmlns:a16="http://schemas.microsoft.com/office/drawing/2014/main" id="{C0DD0384-C3EB-1F66-D5BE-E67D0684C087}"/>
              </a:ext>
            </a:extLst>
          </p:cNvPr>
          <p:cNvSpPr/>
          <p:nvPr/>
        </p:nvSpPr>
        <p:spPr>
          <a:xfrm>
            <a:off x="2102784" y="1753487"/>
            <a:ext cx="2372571" cy="5202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GB" sz="1200" dirty="0"/>
              <a:t>Appending Queries to add more data to existing Query</a:t>
            </a:r>
          </a:p>
        </p:txBody>
      </p:sp>
      <p:cxnSp>
        <p:nvCxnSpPr>
          <p:cNvPr id="11" name="Straight Arrow Connector 10">
            <a:extLst>
              <a:ext uri="{FF2B5EF4-FFF2-40B4-BE49-F238E27FC236}">
                <a16:creationId xmlns:a16="http://schemas.microsoft.com/office/drawing/2014/main" id="{37BADEE5-1669-E5C1-8FC6-FB62BB0B20C1}"/>
              </a:ext>
            </a:extLst>
          </p:cNvPr>
          <p:cNvCxnSpPr>
            <a:cxnSpLocks/>
          </p:cNvCxnSpPr>
          <p:nvPr/>
        </p:nvCxnSpPr>
        <p:spPr>
          <a:xfrm>
            <a:off x="3229495" y="2239956"/>
            <a:ext cx="501925" cy="45113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pic>
        <p:nvPicPr>
          <p:cNvPr id="13" name="Picture 12">
            <a:extLst>
              <a:ext uri="{FF2B5EF4-FFF2-40B4-BE49-F238E27FC236}">
                <a16:creationId xmlns:a16="http://schemas.microsoft.com/office/drawing/2014/main" id="{7657ED36-6D08-845A-41C7-7837BC6B23A0}"/>
              </a:ext>
            </a:extLst>
          </p:cNvPr>
          <p:cNvPicPr>
            <a:picLocks noChangeAspect="1"/>
          </p:cNvPicPr>
          <p:nvPr/>
        </p:nvPicPr>
        <p:blipFill>
          <a:blip r:embed="rId4"/>
          <a:stretch>
            <a:fillRect/>
          </a:stretch>
        </p:blipFill>
        <p:spPr>
          <a:xfrm>
            <a:off x="5875714" y="2550048"/>
            <a:ext cx="2279545" cy="2450156"/>
          </a:xfrm>
          <a:prstGeom prst="rect">
            <a:avLst/>
          </a:prstGeom>
          <a:ln>
            <a:solidFill>
              <a:schemeClr val="accent1">
                <a:lumMod val="75000"/>
              </a:schemeClr>
            </a:solidFill>
          </a:ln>
        </p:spPr>
      </p:pic>
      <p:sp>
        <p:nvSpPr>
          <p:cNvPr id="15" name="Rectangle: Rounded Corners 14">
            <a:extLst>
              <a:ext uri="{FF2B5EF4-FFF2-40B4-BE49-F238E27FC236}">
                <a16:creationId xmlns:a16="http://schemas.microsoft.com/office/drawing/2014/main" id="{1EEF99DB-9379-8DFE-8C99-19750E5D6D60}"/>
              </a:ext>
            </a:extLst>
          </p:cNvPr>
          <p:cNvSpPr/>
          <p:nvPr/>
        </p:nvSpPr>
        <p:spPr>
          <a:xfrm>
            <a:off x="7411508" y="1321616"/>
            <a:ext cx="1665921" cy="91834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GB" sz="1200" dirty="0"/>
              <a:t>Creating Hierarchies to show multiple levels of details.</a:t>
            </a:r>
          </a:p>
        </p:txBody>
      </p:sp>
      <p:cxnSp>
        <p:nvCxnSpPr>
          <p:cNvPr id="16" name="Straight Arrow Connector 15">
            <a:extLst>
              <a:ext uri="{FF2B5EF4-FFF2-40B4-BE49-F238E27FC236}">
                <a16:creationId xmlns:a16="http://schemas.microsoft.com/office/drawing/2014/main" id="{A022CC48-F538-FA17-084A-A1C3ECCF9C8D}"/>
              </a:ext>
            </a:extLst>
          </p:cNvPr>
          <p:cNvCxnSpPr>
            <a:cxnSpLocks/>
          </p:cNvCxnSpPr>
          <p:nvPr/>
        </p:nvCxnSpPr>
        <p:spPr>
          <a:xfrm flipH="1">
            <a:off x="7363281" y="2133600"/>
            <a:ext cx="234417" cy="54859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3554613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CA1EAF9-65F6-98DA-EBB6-79BC53AD2FB9}"/>
              </a:ext>
            </a:extLst>
          </p:cNvPr>
          <p:cNvSpPr>
            <a:spLocks noGrp="1"/>
          </p:cNvSpPr>
          <p:nvPr>
            <p:ph type="body" idx="1"/>
          </p:nvPr>
        </p:nvSpPr>
        <p:spPr>
          <a:solidFill>
            <a:schemeClr val="dk2"/>
          </a:solidFill>
          <a:ln>
            <a:noFill/>
          </a:ln>
        </p:spPr>
        <p:txBody>
          <a:bodyPr spcFirstLastPara="1" vert="horz" wrap="square" lIns="91425" tIns="45700" rIns="91425" bIns="45700" rtlCol="0" anchor="t" anchorCtr="0">
            <a:noAutofit/>
          </a:bodyPr>
          <a:lstStyle/>
          <a:p>
            <a:pPr marL="0" indent="0">
              <a:spcBef>
                <a:spcPts val="0"/>
              </a:spcBef>
            </a:pPr>
            <a:endParaRPr lang="en-GB" dirty="0"/>
          </a:p>
        </p:txBody>
      </p:sp>
      <p:sp>
        <p:nvSpPr>
          <p:cNvPr id="3" name="Text Placeholder 2">
            <a:extLst>
              <a:ext uri="{FF2B5EF4-FFF2-40B4-BE49-F238E27FC236}">
                <a16:creationId xmlns:a16="http://schemas.microsoft.com/office/drawing/2014/main" id="{63EEC039-2011-3A64-3D2D-71A1F31F1E5D}"/>
              </a:ext>
            </a:extLst>
          </p:cNvPr>
          <p:cNvSpPr>
            <a:spLocks noGrp="1"/>
          </p:cNvSpPr>
          <p:nvPr>
            <p:ph type="body" idx="2"/>
          </p:nvPr>
        </p:nvSpPr>
        <p:spPr>
          <a:solidFill>
            <a:schemeClr val="accent2">
              <a:lumMod val="20000"/>
              <a:lumOff val="80000"/>
            </a:schemeClr>
          </a:solidFill>
          <a:ln>
            <a:noFill/>
          </a:ln>
        </p:spPr>
        <p:txBody>
          <a:bodyPr spcFirstLastPara="1" vert="horz" wrap="square" lIns="91425" tIns="45700" rIns="91425" bIns="45700" rtlCol="0" anchor="t" anchorCtr="0">
            <a:noAutofit/>
          </a:bodyPr>
          <a:lstStyle/>
          <a:p>
            <a:pPr marL="0" indent="0">
              <a:spcBef>
                <a:spcPts val="0"/>
              </a:spcBef>
              <a:buClr>
                <a:schemeClr val="dk1"/>
              </a:buClr>
              <a:buSzPts val="900"/>
            </a:pPr>
            <a:r>
              <a:rPr lang="en-GB" sz="800" dirty="0">
                <a:solidFill>
                  <a:schemeClr val="tx1">
                    <a:lumMod val="75000"/>
                    <a:lumOff val="25000"/>
                  </a:schemeClr>
                </a:solidFill>
              </a:rPr>
              <a:t>Smitha Chundakkad</a:t>
            </a:r>
          </a:p>
          <a:p>
            <a:pPr marL="0" indent="0">
              <a:spcBef>
                <a:spcPts val="0"/>
              </a:spcBef>
              <a:buClr>
                <a:schemeClr val="dk1"/>
              </a:buClr>
              <a:buSzPts val="900"/>
              <a:buFont typeface="Wingdings 3" charset="2"/>
            </a:pPr>
            <a:endParaRPr lang="en-GB" sz="800" dirty="0">
              <a:solidFill>
                <a:schemeClr val="tx1">
                  <a:lumMod val="75000"/>
                  <a:lumOff val="25000"/>
                </a:schemeClr>
              </a:solidFill>
            </a:endParaRPr>
          </a:p>
        </p:txBody>
      </p:sp>
      <p:sp>
        <p:nvSpPr>
          <p:cNvPr id="5" name="Title 4">
            <a:extLst>
              <a:ext uri="{FF2B5EF4-FFF2-40B4-BE49-F238E27FC236}">
                <a16:creationId xmlns:a16="http://schemas.microsoft.com/office/drawing/2014/main" id="{0352B277-3581-2959-7959-C92D59C0BD3F}"/>
              </a:ext>
            </a:extLst>
          </p:cNvPr>
          <p:cNvSpPr>
            <a:spLocks noGrp="1"/>
          </p:cNvSpPr>
          <p:nvPr>
            <p:ph type="title"/>
          </p:nvPr>
        </p:nvSpPr>
        <p:spPr/>
        <p:txBody>
          <a:bodyPr/>
          <a:lstStyle/>
          <a:p>
            <a:r>
              <a:rPr lang="en" dirty="0"/>
              <a:t>Task 4 - Data visualisation with Power BI</a:t>
            </a:r>
            <a:endParaRPr lang="en-GB" dirty="0"/>
          </a:p>
        </p:txBody>
      </p:sp>
      <p:pic>
        <p:nvPicPr>
          <p:cNvPr id="22" name="Picture 21">
            <a:extLst>
              <a:ext uri="{FF2B5EF4-FFF2-40B4-BE49-F238E27FC236}">
                <a16:creationId xmlns:a16="http://schemas.microsoft.com/office/drawing/2014/main" id="{898A1F70-F77C-9AA9-766F-231984262BD3}"/>
              </a:ext>
            </a:extLst>
          </p:cNvPr>
          <p:cNvPicPr>
            <a:picLocks noChangeAspect="1"/>
          </p:cNvPicPr>
          <p:nvPr/>
        </p:nvPicPr>
        <p:blipFill>
          <a:blip r:embed="rId2"/>
          <a:stretch>
            <a:fillRect/>
          </a:stretch>
        </p:blipFill>
        <p:spPr>
          <a:xfrm>
            <a:off x="173830" y="1678156"/>
            <a:ext cx="2216599" cy="1802565"/>
          </a:xfrm>
          <a:prstGeom prst="rect">
            <a:avLst/>
          </a:prstGeom>
          <a:ln w="12700">
            <a:solidFill>
              <a:schemeClr val="accent1">
                <a:lumMod val="75000"/>
              </a:schemeClr>
            </a:solidFill>
          </a:ln>
        </p:spPr>
      </p:pic>
      <p:sp>
        <p:nvSpPr>
          <p:cNvPr id="23" name="Rectangle: Rounded Corners 22">
            <a:extLst>
              <a:ext uri="{FF2B5EF4-FFF2-40B4-BE49-F238E27FC236}">
                <a16:creationId xmlns:a16="http://schemas.microsoft.com/office/drawing/2014/main" id="{2709E7CA-B236-3A54-94FF-15A34BB3E374}"/>
              </a:ext>
            </a:extLst>
          </p:cNvPr>
          <p:cNvSpPr/>
          <p:nvPr/>
        </p:nvSpPr>
        <p:spPr>
          <a:xfrm>
            <a:off x="1046284" y="971717"/>
            <a:ext cx="1344145" cy="392821"/>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GB" sz="1100" dirty="0"/>
              <a:t>Creating Relationships</a:t>
            </a:r>
          </a:p>
        </p:txBody>
      </p:sp>
      <p:cxnSp>
        <p:nvCxnSpPr>
          <p:cNvPr id="27" name="Straight Arrow Connector 26">
            <a:extLst>
              <a:ext uri="{FF2B5EF4-FFF2-40B4-BE49-F238E27FC236}">
                <a16:creationId xmlns:a16="http://schemas.microsoft.com/office/drawing/2014/main" id="{C8CE7638-B4DC-01DD-F2BA-9BFAF31E4FAB}"/>
              </a:ext>
            </a:extLst>
          </p:cNvPr>
          <p:cNvCxnSpPr>
            <a:cxnSpLocks/>
          </p:cNvCxnSpPr>
          <p:nvPr/>
        </p:nvCxnSpPr>
        <p:spPr>
          <a:xfrm flipH="1">
            <a:off x="1753576" y="1364538"/>
            <a:ext cx="405441" cy="543556"/>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pic>
        <p:nvPicPr>
          <p:cNvPr id="40" name="Picture 39">
            <a:extLst>
              <a:ext uri="{FF2B5EF4-FFF2-40B4-BE49-F238E27FC236}">
                <a16:creationId xmlns:a16="http://schemas.microsoft.com/office/drawing/2014/main" id="{E5ABE854-C72E-D369-A577-BE884E07576C}"/>
              </a:ext>
            </a:extLst>
          </p:cNvPr>
          <p:cNvPicPr>
            <a:picLocks noChangeAspect="1"/>
          </p:cNvPicPr>
          <p:nvPr/>
        </p:nvPicPr>
        <p:blipFill>
          <a:blip r:embed="rId3"/>
          <a:stretch>
            <a:fillRect/>
          </a:stretch>
        </p:blipFill>
        <p:spPr>
          <a:xfrm>
            <a:off x="83798" y="3691077"/>
            <a:ext cx="3522857" cy="925989"/>
          </a:xfrm>
          <a:prstGeom prst="rect">
            <a:avLst/>
          </a:prstGeom>
          <a:ln>
            <a:solidFill>
              <a:schemeClr val="accent1">
                <a:lumMod val="75000"/>
              </a:schemeClr>
            </a:solidFill>
          </a:ln>
        </p:spPr>
      </p:pic>
      <p:sp>
        <p:nvSpPr>
          <p:cNvPr id="41" name="Arrow: Curved Left 40">
            <a:extLst>
              <a:ext uri="{FF2B5EF4-FFF2-40B4-BE49-F238E27FC236}">
                <a16:creationId xmlns:a16="http://schemas.microsoft.com/office/drawing/2014/main" id="{FC79B698-E507-B411-5D38-B42AFADDD672}"/>
              </a:ext>
            </a:extLst>
          </p:cNvPr>
          <p:cNvSpPr/>
          <p:nvPr/>
        </p:nvSpPr>
        <p:spPr>
          <a:xfrm rot="20417818">
            <a:off x="2384658" y="2848998"/>
            <a:ext cx="499654" cy="989592"/>
          </a:xfrm>
          <a:prstGeom prst="curvedLef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GB">
              <a:solidFill>
                <a:schemeClr val="tx1"/>
              </a:solidFill>
            </a:endParaRPr>
          </a:p>
        </p:txBody>
      </p:sp>
      <p:sp>
        <p:nvSpPr>
          <p:cNvPr id="49" name="Rectangle: Rounded Corners 48">
            <a:extLst>
              <a:ext uri="{FF2B5EF4-FFF2-40B4-BE49-F238E27FC236}">
                <a16:creationId xmlns:a16="http://schemas.microsoft.com/office/drawing/2014/main" id="{E983DB71-2398-7296-9C3C-1CA77C7F0D55}"/>
              </a:ext>
            </a:extLst>
          </p:cNvPr>
          <p:cNvSpPr/>
          <p:nvPr/>
        </p:nvSpPr>
        <p:spPr>
          <a:xfrm>
            <a:off x="4515100" y="305760"/>
            <a:ext cx="1284176" cy="494400"/>
          </a:xfrm>
          <a:prstGeom prst="round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dirty="0">
                <a:solidFill>
                  <a:schemeClr val="tx1"/>
                </a:solidFill>
                <a:latin typeface="+mj-lt"/>
                <a:ea typeface="Source Sans Pro"/>
              </a:rPr>
              <a:t>Evidence</a:t>
            </a:r>
          </a:p>
        </p:txBody>
      </p:sp>
      <p:pic>
        <p:nvPicPr>
          <p:cNvPr id="59" name="Picture 58">
            <a:extLst>
              <a:ext uri="{FF2B5EF4-FFF2-40B4-BE49-F238E27FC236}">
                <a16:creationId xmlns:a16="http://schemas.microsoft.com/office/drawing/2014/main" id="{DE3A9FEA-DAE9-2485-0A5D-5ADBD2466B39}"/>
              </a:ext>
            </a:extLst>
          </p:cNvPr>
          <p:cNvPicPr>
            <a:picLocks noChangeAspect="1"/>
          </p:cNvPicPr>
          <p:nvPr/>
        </p:nvPicPr>
        <p:blipFill>
          <a:blip r:embed="rId4"/>
          <a:stretch>
            <a:fillRect/>
          </a:stretch>
        </p:blipFill>
        <p:spPr>
          <a:xfrm>
            <a:off x="5967120" y="953054"/>
            <a:ext cx="2221171" cy="1548446"/>
          </a:xfrm>
          <a:prstGeom prst="rect">
            <a:avLst/>
          </a:prstGeom>
          <a:ln>
            <a:solidFill>
              <a:schemeClr val="accent3">
                <a:lumMod val="75000"/>
              </a:schemeClr>
            </a:solidFill>
          </a:ln>
        </p:spPr>
      </p:pic>
      <p:sp>
        <p:nvSpPr>
          <p:cNvPr id="60" name="Rectangle: Rounded Corners 59">
            <a:extLst>
              <a:ext uri="{FF2B5EF4-FFF2-40B4-BE49-F238E27FC236}">
                <a16:creationId xmlns:a16="http://schemas.microsoft.com/office/drawing/2014/main" id="{C1E39832-81F2-8848-9307-58FC629B1C49}"/>
              </a:ext>
            </a:extLst>
          </p:cNvPr>
          <p:cNvSpPr/>
          <p:nvPr/>
        </p:nvSpPr>
        <p:spPr>
          <a:xfrm>
            <a:off x="3966132" y="953054"/>
            <a:ext cx="1837619" cy="286104"/>
          </a:xfrm>
          <a:prstGeom prst="roundRect">
            <a:avLst/>
          </a:prstGeom>
          <a:ln>
            <a:solidFill>
              <a:schemeClr val="accent3">
                <a:lumMod val="75000"/>
              </a:schemeClr>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GB" sz="1100" dirty="0"/>
              <a:t>Managing Relationships</a:t>
            </a:r>
          </a:p>
        </p:txBody>
      </p:sp>
      <p:pic>
        <p:nvPicPr>
          <p:cNvPr id="62" name="Picture 61">
            <a:extLst>
              <a:ext uri="{FF2B5EF4-FFF2-40B4-BE49-F238E27FC236}">
                <a16:creationId xmlns:a16="http://schemas.microsoft.com/office/drawing/2014/main" id="{F1DC0671-E4EA-387C-1CDD-FF6E5AB68103}"/>
              </a:ext>
            </a:extLst>
          </p:cNvPr>
          <p:cNvPicPr>
            <a:picLocks noChangeAspect="1"/>
          </p:cNvPicPr>
          <p:nvPr/>
        </p:nvPicPr>
        <p:blipFill>
          <a:blip r:embed="rId5"/>
          <a:stretch>
            <a:fillRect/>
          </a:stretch>
        </p:blipFill>
        <p:spPr>
          <a:xfrm>
            <a:off x="3716453" y="2615522"/>
            <a:ext cx="5182055" cy="2414603"/>
          </a:xfrm>
          <a:prstGeom prst="rect">
            <a:avLst/>
          </a:prstGeom>
          <a:ln w="12700">
            <a:solidFill>
              <a:schemeClr val="accent3">
                <a:lumMod val="75000"/>
              </a:schemeClr>
            </a:solidFill>
          </a:ln>
        </p:spPr>
      </p:pic>
      <p:sp>
        <p:nvSpPr>
          <p:cNvPr id="63" name="Arrow: Right 62">
            <a:extLst>
              <a:ext uri="{FF2B5EF4-FFF2-40B4-BE49-F238E27FC236}">
                <a16:creationId xmlns:a16="http://schemas.microsoft.com/office/drawing/2014/main" id="{421A218E-A4EC-D4C0-3489-44DE84F46AB5}"/>
              </a:ext>
            </a:extLst>
          </p:cNvPr>
          <p:cNvSpPr/>
          <p:nvPr/>
        </p:nvSpPr>
        <p:spPr>
          <a:xfrm rot="2438912">
            <a:off x="2975983" y="2007293"/>
            <a:ext cx="1173557" cy="568367"/>
          </a:xfrm>
          <a:prstGeom prst="rightArrow">
            <a:avLst/>
          </a:prstGeom>
          <a:ln>
            <a:solidFill>
              <a:schemeClr val="accent3">
                <a:lumMod val="7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GB" sz="1100" dirty="0"/>
              <a:t>Data model</a:t>
            </a:r>
          </a:p>
        </p:txBody>
      </p:sp>
      <p:cxnSp>
        <p:nvCxnSpPr>
          <p:cNvPr id="65" name="Straight Arrow Connector 64">
            <a:extLst>
              <a:ext uri="{FF2B5EF4-FFF2-40B4-BE49-F238E27FC236}">
                <a16:creationId xmlns:a16="http://schemas.microsoft.com/office/drawing/2014/main" id="{78295D23-889A-46A9-61E5-2F8D0F443F71}"/>
              </a:ext>
            </a:extLst>
          </p:cNvPr>
          <p:cNvCxnSpPr>
            <a:cxnSpLocks/>
          </p:cNvCxnSpPr>
          <p:nvPr/>
        </p:nvCxnSpPr>
        <p:spPr>
          <a:xfrm>
            <a:off x="5676262" y="1178503"/>
            <a:ext cx="519069" cy="543556"/>
          </a:xfrm>
          <a:prstGeom prst="straightConnector1">
            <a:avLst/>
          </a:prstGeom>
          <a:ln>
            <a:solidFill>
              <a:schemeClr val="accent3">
                <a:lumMod val="75000"/>
              </a:schemeClr>
            </a:solidFill>
            <a:tailEnd type="triangle"/>
          </a:ln>
        </p:spPr>
        <p:style>
          <a:lnRef idx="3">
            <a:schemeClr val="accent3"/>
          </a:lnRef>
          <a:fillRef idx="0">
            <a:schemeClr val="accent3"/>
          </a:fillRef>
          <a:effectRef idx="2">
            <a:schemeClr val="accent3"/>
          </a:effectRef>
          <a:fontRef idx="minor">
            <a:schemeClr val="tx1"/>
          </a:fontRef>
        </p:style>
      </p:cxnSp>
      <p:sp>
        <p:nvSpPr>
          <p:cNvPr id="67" name="Arrow: Curved Right 66">
            <a:extLst>
              <a:ext uri="{FF2B5EF4-FFF2-40B4-BE49-F238E27FC236}">
                <a16:creationId xmlns:a16="http://schemas.microsoft.com/office/drawing/2014/main" id="{9A41D8A1-0D62-79CF-4D58-9057C1EF1F36}"/>
              </a:ext>
            </a:extLst>
          </p:cNvPr>
          <p:cNvSpPr/>
          <p:nvPr/>
        </p:nvSpPr>
        <p:spPr>
          <a:xfrm rot="2276457">
            <a:off x="5325989" y="1668070"/>
            <a:ext cx="505812" cy="1084811"/>
          </a:xfrm>
          <a:prstGeom prst="curvedRightArrow">
            <a:avLst/>
          </a:prstGeom>
          <a:ln>
            <a:solidFill>
              <a:schemeClr val="accent3">
                <a:lumMod val="75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GB">
              <a:solidFill>
                <a:schemeClr val="tx1"/>
              </a:solidFill>
            </a:endParaRPr>
          </a:p>
        </p:txBody>
      </p:sp>
    </p:spTree>
    <p:extLst>
      <p:ext uri="{BB962C8B-B14F-4D97-AF65-F5344CB8AC3E}">
        <p14:creationId xmlns:p14="http://schemas.microsoft.com/office/powerpoint/2010/main" val="11980077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8071BCC-C488-0A27-FFC6-DFD4318F5CC2}"/>
              </a:ext>
            </a:extLst>
          </p:cNvPr>
          <p:cNvSpPr>
            <a:spLocks noGrp="1"/>
          </p:cNvSpPr>
          <p:nvPr>
            <p:ph type="body" idx="1"/>
          </p:nvPr>
        </p:nvSpPr>
        <p:spPr>
          <a:solidFill>
            <a:schemeClr val="dk2"/>
          </a:solidFill>
          <a:ln>
            <a:noFill/>
          </a:ln>
        </p:spPr>
        <p:txBody>
          <a:bodyPr spcFirstLastPara="1" vert="horz" wrap="square" lIns="91425" tIns="45700" rIns="91425" bIns="45700" rtlCol="0" anchor="t" anchorCtr="0">
            <a:noAutofit/>
          </a:bodyPr>
          <a:lstStyle/>
          <a:p>
            <a:pPr marL="0" indent="0">
              <a:spcBef>
                <a:spcPts val="0"/>
              </a:spcBef>
            </a:pPr>
            <a:endParaRPr lang="en-GB" dirty="0"/>
          </a:p>
        </p:txBody>
      </p:sp>
      <p:sp>
        <p:nvSpPr>
          <p:cNvPr id="4" name="Text Placeholder 3">
            <a:extLst>
              <a:ext uri="{FF2B5EF4-FFF2-40B4-BE49-F238E27FC236}">
                <a16:creationId xmlns:a16="http://schemas.microsoft.com/office/drawing/2014/main" id="{3E226EAA-8889-0C5E-981E-A02D95FFC102}"/>
              </a:ext>
            </a:extLst>
          </p:cNvPr>
          <p:cNvSpPr>
            <a:spLocks noGrp="1"/>
          </p:cNvSpPr>
          <p:nvPr>
            <p:ph type="body" idx="2"/>
          </p:nvPr>
        </p:nvSpPr>
        <p:spPr/>
        <p:txBody>
          <a:bodyPr/>
          <a:lstStyle/>
          <a:p>
            <a:endParaRPr lang="en-GB"/>
          </a:p>
        </p:txBody>
      </p:sp>
      <p:sp>
        <p:nvSpPr>
          <p:cNvPr id="5" name="Text Placeholder 4">
            <a:extLst>
              <a:ext uri="{FF2B5EF4-FFF2-40B4-BE49-F238E27FC236}">
                <a16:creationId xmlns:a16="http://schemas.microsoft.com/office/drawing/2014/main" id="{9B25916D-94D2-D9DF-4023-59ADEC0858D7}"/>
              </a:ext>
            </a:extLst>
          </p:cNvPr>
          <p:cNvSpPr>
            <a:spLocks noGrp="1"/>
          </p:cNvSpPr>
          <p:nvPr>
            <p:ph type="body" idx="3"/>
          </p:nvPr>
        </p:nvSpPr>
        <p:spPr/>
        <p:txBody>
          <a:bodyPr/>
          <a:lstStyle/>
          <a:p>
            <a:endParaRPr lang="en-GB"/>
          </a:p>
        </p:txBody>
      </p:sp>
      <p:sp>
        <p:nvSpPr>
          <p:cNvPr id="2" name="Title 1">
            <a:extLst>
              <a:ext uri="{FF2B5EF4-FFF2-40B4-BE49-F238E27FC236}">
                <a16:creationId xmlns:a16="http://schemas.microsoft.com/office/drawing/2014/main" id="{109A66AA-5FA7-37F9-943B-841219C9304F}"/>
              </a:ext>
            </a:extLst>
          </p:cNvPr>
          <p:cNvSpPr>
            <a:spLocks noGrp="1"/>
          </p:cNvSpPr>
          <p:nvPr>
            <p:ph type="title"/>
          </p:nvPr>
        </p:nvSpPr>
        <p:spPr/>
        <p:txBody>
          <a:bodyPr/>
          <a:lstStyle/>
          <a:p>
            <a:r>
              <a:rPr lang="en" sz="1400" dirty="0"/>
              <a:t>Task 4 - Data visualisation with Power BI</a:t>
            </a:r>
            <a:endParaRPr lang="en-GB" sz="1400" dirty="0"/>
          </a:p>
        </p:txBody>
      </p:sp>
      <p:sp>
        <p:nvSpPr>
          <p:cNvPr id="12" name="Rectangle: Rounded Corners 11">
            <a:extLst>
              <a:ext uri="{FF2B5EF4-FFF2-40B4-BE49-F238E27FC236}">
                <a16:creationId xmlns:a16="http://schemas.microsoft.com/office/drawing/2014/main" id="{48B7C75F-49B5-7121-8DFA-0E6FAC3DA31A}"/>
              </a:ext>
            </a:extLst>
          </p:cNvPr>
          <p:cNvSpPr/>
          <p:nvPr/>
        </p:nvSpPr>
        <p:spPr>
          <a:xfrm>
            <a:off x="3326655" y="935010"/>
            <a:ext cx="1284176" cy="494400"/>
          </a:xfrm>
          <a:prstGeom prst="round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dirty="0">
                <a:solidFill>
                  <a:schemeClr val="tx1"/>
                </a:solidFill>
                <a:latin typeface="+mj-lt"/>
                <a:ea typeface="Source Sans Pro"/>
              </a:rPr>
              <a:t>Evidence</a:t>
            </a:r>
          </a:p>
        </p:txBody>
      </p:sp>
      <p:pic>
        <p:nvPicPr>
          <p:cNvPr id="13" name="Picture 12">
            <a:extLst>
              <a:ext uri="{FF2B5EF4-FFF2-40B4-BE49-F238E27FC236}">
                <a16:creationId xmlns:a16="http://schemas.microsoft.com/office/drawing/2014/main" id="{63E26788-1EDD-3EC6-0567-B63F37BB1E7D}"/>
              </a:ext>
            </a:extLst>
          </p:cNvPr>
          <p:cNvPicPr>
            <a:picLocks noChangeAspect="1"/>
          </p:cNvPicPr>
          <p:nvPr/>
        </p:nvPicPr>
        <p:blipFill>
          <a:blip r:embed="rId2"/>
          <a:stretch>
            <a:fillRect/>
          </a:stretch>
        </p:blipFill>
        <p:spPr>
          <a:xfrm>
            <a:off x="879906" y="1657822"/>
            <a:ext cx="2206066" cy="2422771"/>
          </a:xfrm>
          <a:prstGeom prst="rect">
            <a:avLst/>
          </a:prstGeom>
          <a:ln w="12700">
            <a:solidFill>
              <a:schemeClr val="accent3">
                <a:lumMod val="75000"/>
              </a:schemeClr>
            </a:solidFill>
          </a:ln>
        </p:spPr>
      </p:pic>
      <p:sp>
        <p:nvSpPr>
          <p:cNvPr id="14" name="Rectangle: Rounded Corners 13">
            <a:extLst>
              <a:ext uri="{FF2B5EF4-FFF2-40B4-BE49-F238E27FC236}">
                <a16:creationId xmlns:a16="http://schemas.microsoft.com/office/drawing/2014/main" id="{67454B18-B9E2-A228-DF18-FF3DA36E206E}"/>
              </a:ext>
            </a:extLst>
          </p:cNvPr>
          <p:cNvSpPr/>
          <p:nvPr/>
        </p:nvSpPr>
        <p:spPr>
          <a:xfrm>
            <a:off x="448791" y="974312"/>
            <a:ext cx="1894886" cy="417058"/>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GB" sz="1100" dirty="0"/>
              <a:t>Calculations using DAX measures</a:t>
            </a:r>
          </a:p>
        </p:txBody>
      </p:sp>
      <p:cxnSp>
        <p:nvCxnSpPr>
          <p:cNvPr id="15" name="Straight Arrow Connector 14">
            <a:extLst>
              <a:ext uri="{FF2B5EF4-FFF2-40B4-BE49-F238E27FC236}">
                <a16:creationId xmlns:a16="http://schemas.microsoft.com/office/drawing/2014/main" id="{354D423D-1BB2-B441-9861-834D89C33502}"/>
              </a:ext>
            </a:extLst>
          </p:cNvPr>
          <p:cNvCxnSpPr>
            <a:cxnSpLocks/>
          </p:cNvCxnSpPr>
          <p:nvPr/>
        </p:nvCxnSpPr>
        <p:spPr>
          <a:xfrm>
            <a:off x="1826907" y="1316182"/>
            <a:ext cx="625670" cy="730041"/>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pic>
        <p:nvPicPr>
          <p:cNvPr id="16" name="Picture 15">
            <a:extLst>
              <a:ext uri="{FF2B5EF4-FFF2-40B4-BE49-F238E27FC236}">
                <a16:creationId xmlns:a16="http://schemas.microsoft.com/office/drawing/2014/main" id="{C6E61B7E-C997-8FFE-D139-28C73384DD49}"/>
              </a:ext>
            </a:extLst>
          </p:cNvPr>
          <p:cNvPicPr>
            <a:picLocks noChangeAspect="1"/>
          </p:cNvPicPr>
          <p:nvPr/>
        </p:nvPicPr>
        <p:blipFill>
          <a:blip r:embed="rId3"/>
          <a:stretch>
            <a:fillRect/>
          </a:stretch>
        </p:blipFill>
        <p:spPr>
          <a:xfrm>
            <a:off x="1117783" y="4503608"/>
            <a:ext cx="4417743" cy="365014"/>
          </a:xfrm>
          <a:prstGeom prst="rect">
            <a:avLst/>
          </a:prstGeom>
          <a:ln w="12700">
            <a:solidFill>
              <a:schemeClr val="accent3">
                <a:lumMod val="75000"/>
              </a:schemeClr>
            </a:solidFill>
          </a:ln>
        </p:spPr>
      </p:pic>
      <p:pic>
        <p:nvPicPr>
          <p:cNvPr id="20" name="Picture 19">
            <a:extLst>
              <a:ext uri="{FF2B5EF4-FFF2-40B4-BE49-F238E27FC236}">
                <a16:creationId xmlns:a16="http://schemas.microsoft.com/office/drawing/2014/main" id="{107F8CC2-FAC0-83FA-E55E-DEA456D4A403}"/>
              </a:ext>
            </a:extLst>
          </p:cNvPr>
          <p:cNvPicPr>
            <a:picLocks noChangeAspect="1"/>
          </p:cNvPicPr>
          <p:nvPr/>
        </p:nvPicPr>
        <p:blipFill>
          <a:blip r:embed="rId4"/>
          <a:stretch>
            <a:fillRect/>
          </a:stretch>
        </p:blipFill>
        <p:spPr>
          <a:xfrm>
            <a:off x="4862066" y="1531049"/>
            <a:ext cx="1451126" cy="2603849"/>
          </a:xfrm>
          <a:prstGeom prst="rect">
            <a:avLst/>
          </a:prstGeom>
          <a:ln w="12700">
            <a:solidFill>
              <a:schemeClr val="accent3">
                <a:lumMod val="75000"/>
              </a:schemeClr>
            </a:solidFill>
          </a:ln>
        </p:spPr>
      </p:pic>
      <p:sp>
        <p:nvSpPr>
          <p:cNvPr id="22" name="Rectangle: Rounded Corners 21">
            <a:extLst>
              <a:ext uri="{FF2B5EF4-FFF2-40B4-BE49-F238E27FC236}">
                <a16:creationId xmlns:a16="http://schemas.microsoft.com/office/drawing/2014/main" id="{24D7A035-70FD-7E22-B75F-3B7D6550C460}"/>
              </a:ext>
            </a:extLst>
          </p:cNvPr>
          <p:cNvSpPr/>
          <p:nvPr/>
        </p:nvSpPr>
        <p:spPr>
          <a:xfrm>
            <a:off x="6530992" y="2147970"/>
            <a:ext cx="2512154" cy="1027145"/>
          </a:xfrm>
          <a:prstGeom prst="roundRect">
            <a:avLst>
              <a:gd name="adj" fmla="val 50000"/>
            </a:avLst>
          </a:prstGeom>
          <a:ln>
            <a:solidFill>
              <a:schemeClr val="accent3">
                <a:lumMod val="75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GB" sz="1050" dirty="0"/>
              <a:t>Explicit measures can be used anywhere in the report, and referenced within other DAX calculations</a:t>
            </a:r>
          </a:p>
        </p:txBody>
      </p:sp>
      <p:sp>
        <p:nvSpPr>
          <p:cNvPr id="23" name="Arrow: Circular 22">
            <a:extLst>
              <a:ext uri="{FF2B5EF4-FFF2-40B4-BE49-F238E27FC236}">
                <a16:creationId xmlns:a16="http://schemas.microsoft.com/office/drawing/2014/main" id="{8BD2A277-B88A-760A-62AD-27F5550005A9}"/>
              </a:ext>
            </a:extLst>
          </p:cNvPr>
          <p:cNvSpPr/>
          <p:nvPr/>
        </p:nvSpPr>
        <p:spPr>
          <a:xfrm rot="2909727">
            <a:off x="2651465" y="3561674"/>
            <a:ext cx="800571" cy="1442549"/>
          </a:xfrm>
          <a:prstGeom prst="circularArrow">
            <a:avLst>
              <a:gd name="adj1" fmla="val 12500"/>
              <a:gd name="adj2" fmla="val 1142319"/>
              <a:gd name="adj3" fmla="val 20457681"/>
              <a:gd name="adj4" fmla="val 12792449"/>
              <a:gd name="adj5" fmla="val 12500"/>
            </a:avLst>
          </a:prstGeom>
          <a:ln>
            <a:solidFill>
              <a:schemeClr val="accent3">
                <a:lumMod val="75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GB">
              <a:solidFill>
                <a:schemeClr val="tx1"/>
              </a:solidFill>
            </a:endParaRPr>
          </a:p>
        </p:txBody>
      </p:sp>
      <p:cxnSp>
        <p:nvCxnSpPr>
          <p:cNvPr id="25" name="Straight Arrow Connector 24">
            <a:extLst>
              <a:ext uri="{FF2B5EF4-FFF2-40B4-BE49-F238E27FC236}">
                <a16:creationId xmlns:a16="http://schemas.microsoft.com/office/drawing/2014/main" id="{9426F3F3-45CE-F01E-C012-474AC09EF064}"/>
              </a:ext>
            </a:extLst>
          </p:cNvPr>
          <p:cNvCxnSpPr>
            <a:cxnSpLocks/>
          </p:cNvCxnSpPr>
          <p:nvPr/>
        </p:nvCxnSpPr>
        <p:spPr>
          <a:xfrm flipV="1">
            <a:off x="3706091" y="3611336"/>
            <a:ext cx="1303908" cy="992920"/>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3350481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28"/>
          <p:cNvSpPr>
            <a:spLocks noGrp="1"/>
          </p:cNvSpPr>
          <p:nvPr>
            <p:ph type="body" idx="1"/>
          </p:nvPr>
        </p:nvSpPr>
        <p:spPr>
          <a:prstGeom prst="parallelogram">
            <a:avLst>
              <a:gd name="adj" fmla="val 37388"/>
            </a:avLst>
          </a:prstGeom>
          <a:solidFill>
            <a:schemeClr val="dk2"/>
          </a:solid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3F3F3F"/>
              </a:buClr>
              <a:buSzPts val="100"/>
              <a:buNone/>
            </a:pPr>
            <a:r>
              <a:rPr lang="en" dirty="0"/>
              <a:t> </a:t>
            </a:r>
            <a:endParaRPr dirty="0"/>
          </a:p>
        </p:txBody>
      </p:sp>
      <p:sp>
        <p:nvSpPr>
          <p:cNvPr id="174" name="Google Shape;174;p28"/>
          <p:cNvSpPr>
            <a:spLocks noGrp="1"/>
          </p:cNvSpPr>
          <p:nvPr>
            <p:ph type="body" idx="2"/>
          </p:nvPr>
        </p:nvSpPr>
        <p:spPr>
          <a:xfrm>
            <a:off x="-164205" y="-35227"/>
            <a:ext cx="2098200" cy="317700"/>
          </a:xfrm>
          <a:prstGeom prst="parallelogram">
            <a:avLst>
              <a:gd name="adj" fmla="val 37388"/>
            </a:avLst>
          </a:prstGeom>
          <a:solidFill>
            <a:schemeClr val="accent2">
              <a:lumMod val="20000"/>
              <a:lumOff val="80000"/>
            </a:schemeClr>
          </a:solidFill>
          <a:ln>
            <a:noFill/>
          </a:ln>
        </p:spPr>
        <p:txBody>
          <a:bodyPr spcFirstLastPara="1" vert="horz" wrap="square" lIns="91425" tIns="45700" rIns="91425" bIns="45700" rtlCol="0" anchor="t" anchorCtr="0">
            <a:noAutofit/>
          </a:bodyPr>
          <a:lstStyle/>
          <a:p>
            <a:pPr marL="0" indent="0">
              <a:spcBef>
                <a:spcPts val="0"/>
              </a:spcBef>
            </a:pPr>
            <a:r>
              <a:rPr lang="en"/>
              <a:t> </a:t>
            </a:r>
            <a:endParaRPr/>
          </a:p>
        </p:txBody>
      </p:sp>
      <p:sp>
        <p:nvSpPr>
          <p:cNvPr id="175" name="Google Shape;175;p28"/>
          <p:cNvSpPr txBox="1">
            <a:spLocks noGrp="1"/>
          </p:cNvSpPr>
          <p:nvPr>
            <p:ph type="body" idx="3"/>
          </p:nvPr>
        </p:nvSpPr>
        <p:spPr>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900"/>
              <a:buNone/>
            </a:pPr>
            <a:r>
              <a:rPr lang="en" dirty="0">
                <a:latin typeface="Source Sans Pro"/>
                <a:ea typeface="Source Sans Pro"/>
                <a:cs typeface="Source Sans Pro"/>
                <a:sym typeface="Source Sans Pro"/>
              </a:rPr>
              <a:t>Smitha Chundakkad</a:t>
            </a:r>
            <a:endParaRPr dirty="0">
              <a:latin typeface="Source Sans Pro"/>
              <a:ea typeface="Source Sans Pro"/>
              <a:cs typeface="Source Sans Pro"/>
              <a:sym typeface="Source Sans Pro"/>
            </a:endParaRPr>
          </a:p>
        </p:txBody>
      </p:sp>
      <p:sp>
        <p:nvSpPr>
          <p:cNvPr id="176" name="Google Shape;176;p28"/>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1100"/>
              <a:buFont typeface="Arial"/>
              <a:buNone/>
            </a:pPr>
            <a:r>
              <a:rPr lang="en" dirty="0"/>
              <a:t>Task 4 - Data visualisation with Power BI</a:t>
            </a:r>
            <a:endParaRPr dirty="0"/>
          </a:p>
        </p:txBody>
      </p:sp>
      <p:sp>
        <p:nvSpPr>
          <p:cNvPr id="177" name="Google Shape;177;p28"/>
          <p:cNvSpPr txBox="1"/>
          <p:nvPr/>
        </p:nvSpPr>
        <p:spPr>
          <a:xfrm flipH="1">
            <a:off x="156117" y="3508916"/>
            <a:ext cx="91217" cy="1761893"/>
          </a:xfrm>
          <a:prstGeom prst="rect">
            <a:avLst/>
          </a:prstGeom>
          <a:noFill/>
          <a:ln>
            <a:noFill/>
          </a:ln>
        </p:spPr>
        <p:txBody>
          <a:bodyPr spcFirstLastPara="1" wrap="square" lIns="91425" tIns="91425" rIns="91425" bIns="91425" anchor="t" anchorCtr="0">
            <a:noAutofit/>
          </a:bodyPr>
          <a:lstStyle/>
          <a:p>
            <a:pPr lvl="0" algn="l" rtl="0">
              <a:spcBef>
                <a:spcPts val="0"/>
              </a:spcBef>
              <a:spcAft>
                <a:spcPts val="0"/>
              </a:spcAft>
            </a:pPr>
            <a:endParaRPr lang="en-GB" sz="1500" dirty="0">
              <a:solidFill>
                <a:srgbClr val="595959"/>
              </a:solidFill>
              <a:latin typeface="Source Sans Pro"/>
              <a:ea typeface="Source Sans Pro"/>
              <a:cs typeface="Source Sans Pro"/>
              <a:sym typeface="Source Sans Pro"/>
            </a:endParaRPr>
          </a:p>
          <a:p>
            <a:pPr lvl="0" algn="l" rtl="0">
              <a:spcBef>
                <a:spcPts val="0"/>
              </a:spcBef>
              <a:spcAft>
                <a:spcPts val="0"/>
              </a:spcAft>
            </a:pPr>
            <a:endParaRPr lang="en-GB" sz="1500" dirty="0">
              <a:solidFill>
                <a:srgbClr val="595959"/>
              </a:solidFill>
              <a:latin typeface="Source Sans Pro"/>
              <a:ea typeface="Source Sans Pro"/>
              <a:cs typeface="Source Sans Pro"/>
              <a:sym typeface="Source Sans Pro"/>
            </a:endParaRPr>
          </a:p>
          <a:p>
            <a:pPr lvl="0" algn="l" rtl="0">
              <a:spcBef>
                <a:spcPts val="0"/>
              </a:spcBef>
              <a:spcAft>
                <a:spcPts val="0"/>
              </a:spcAft>
            </a:pPr>
            <a:endParaRPr lang="en-GB" sz="1500" dirty="0">
              <a:solidFill>
                <a:srgbClr val="595959"/>
              </a:solidFill>
              <a:latin typeface="Source Sans Pro"/>
              <a:ea typeface="Source Sans Pro"/>
              <a:cs typeface="Source Sans Pro"/>
              <a:sym typeface="Source Sans Pro"/>
            </a:endParaRPr>
          </a:p>
          <a:p>
            <a:pPr marL="285750" lvl="0" indent="-285750" algn="l" rtl="0">
              <a:spcBef>
                <a:spcPts val="0"/>
              </a:spcBef>
              <a:spcAft>
                <a:spcPts val="0"/>
              </a:spcAft>
              <a:buFont typeface="Arial" panose="020B0604020202020204" pitchFamily="34" charset="0"/>
              <a:buChar char="•"/>
            </a:pPr>
            <a:endParaRPr lang="en-GB" sz="1500" dirty="0">
              <a:solidFill>
                <a:srgbClr val="595959"/>
              </a:solidFill>
              <a:latin typeface="Source Sans Pro"/>
              <a:ea typeface="Source Sans Pro"/>
              <a:cs typeface="Source Sans Pro"/>
              <a:sym typeface="Source Sans Pro"/>
            </a:endParaRPr>
          </a:p>
          <a:p>
            <a:pPr marL="285750" lvl="0" indent="-285750" algn="l" rtl="0">
              <a:spcBef>
                <a:spcPts val="0"/>
              </a:spcBef>
              <a:spcAft>
                <a:spcPts val="0"/>
              </a:spcAft>
              <a:buFont typeface="Arial" panose="020B0604020202020204" pitchFamily="34" charset="0"/>
              <a:buChar char="•"/>
            </a:pPr>
            <a:endParaRPr sz="1500" dirty="0">
              <a:solidFill>
                <a:srgbClr val="595959"/>
              </a:solidFill>
              <a:latin typeface="Source Sans Pro"/>
              <a:ea typeface="Source Sans Pro"/>
              <a:cs typeface="Source Sans Pro"/>
              <a:sym typeface="Source Sans Pro"/>
            </a:endParaRPr>
          </a:p>
        </p:txBody>
      </p:sp>
      <p:sp>
        <p:nvSpPr>
          <p:cNvPr id="5" name="Rectangle 4">
            <a:extLst>
              <a:ext uri="{FF2B5EF4-FFF2-40B4-BE49-F238E27FC236}">
                <a16:creationId xmlns:a16="http://schemas.microsoft.com/office/drawing/2014/main" id="{866C8435-09DF-D15F-0D61-F1D89C640CA9}"/>
              </a:ext>
            </a:extLst>
          </p:cNvPr>
          <p:cNvSpPr/>
          <p:nvPr/>
        </p:nvSpPr>
        <p:spPr>
          <a:xfrm>
            <a:off x="4875773" y="2122768"/>
            <a:ext cx="4167813" cy="738664"/>
          </a:xfrm>
          <a:prstGeom prst="rect">
            <a:avLst/>
          </a:prstGeom>
          <a:ln>
            <a:solidFill>
              <a:srgbClr val="7030A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GB" sz="1100" dirty="0"/>
              <a:t>A Slider are used to apply time-based filters to the sales data. We can use the relative date slicer to show only sales data that’s happened within a given time frame.</a:t>
            </a:r>
          </a:p>
        </p:txBody>
      </p:sp>
      <p:pic>
        <p:nvPicPr>
          <p:cNvPr id="9" name="Picture 8">
            <a:extLst>
              <a:ext uri="{FF2B5EF4-FFF2-40B4-BE49-F238E27FC236}">
                <a16:creationId xmlns:a16="http://schemas.microsoft.com/office/drawing/2014/main" id="{FA82E37B-18D6-36FA-A2B5-2659598D7857}"/>
              </a:ext>
            </a:extLst>
          </p:cNvPr>
          <p:cNvPicPr>
            <a:picLocks noChangeAspect="1"/>
          </p:cNvPicPr>
          <p:nvPr/>
        </p:nvPicPr>
        <p:blipFill>
          <a:blip r:embed="rId3"/>
          <a:stretch>
            <a:fillRect/>
          </a:stretch>
        </p:blipFill>
        <p:spPr>
          <a:xfrm>
            <a:off x="340291" y="2076641"/>
            <a:ext cx="2070868" cy="866697"/>
          </a:xfrm>
          <a:prstGeom prst="rect">
            <a:avLst/>
          </a:prstGeom>
        </p:spPr>
      </p:pic>
      <p:sp>
        <p:nvSpPr>
          <p:cNvPr id="10" name="Arrow: Left 9">
            <a:extLst>
              <a:ext uri="{FF2B5EF4-FFF2-40B4-BE49-F238E27FC236}">
                <a16:creationId xmlns:a16="http://schemas.microsoft.com/office/drawing/2014/main" id="{4A14AC32-EE98-808E-86C8-7E4F9148259A}"/>
              </a:ext>
            </a:extLst>
          </p:cNvPr>
          <p:cNvSpPr/>
          <p:nvPr/>
        </p:nvSpPr>
        <p:spPr>
          <a:xfrm>
            <a:off x="4472024" y="2414741"/>
            <a:ext cx="388831" cy="212003"/>
          </a:xfrm>
          <a:prstGeom prst="leftArrow">
            <a:avLst>
              <a:gd name="adj1" fmla="val 50000"/>
              <a:gd name="adj2" fmla="val 72471"/>
            </a:avLst>
          </a:prstGeom>
          <a:solidFill>
            <a:schemeClr val="bg2">
              <a:lumMod val="90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GB"/>
          </a:p>
        </p:txBody>
      </p:sp>
      <p:sp>
        <p:nvSpPr>
          <p:cNvPr id="13" name="Rectangle 12">
            <a:extLst>
              <a:ext uri="{FF2B5EF4-FFF2-40B4-BE49-F238E27FC236}">
                <a16:creationId xmlns:a16="http://schemas.microsoft.com/office/drawing/2014/main" id="{A5B7BA1D-9B08-8B16-3C16-B3E396889105}"/>
              </a:ext>
            </a:extLst>
          </p:cNvPr>
          <p:cNvSpPr/>
          <p:nvPr/>
        </p:nvSpPr>
        <p:spPr>
          <a:xfrm>
            <a:off x="5240513" y="3962602"/>
            <a:ext cx="3803073" cy="571975"/>
          </a:xfrm>
          <a:prstGeom prst="rect">
            <a:avLst/>
          </a:prstGeom>
          <a:ln>
            <a:solidFill>
              <a:srgbClr val="0070C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GB" sz="1100" dirty="0"/>
              <a:t>A TreeMap is used to display Total orders by Category name. It is a way of visualising each category in proportion to the quantity.</a:t>
            </a:r>
          </a:p>
        </p:txBody>
      </p:sp>
      <p:sp>
        <p:nvSpPr>
          <p:cNvPr id="14" name="Arrow: Left 13">
            <a:extLst>
              <a:ext uri="{FF2B5EF4-FFF2-40B4-BE49-F238E27FC236}">
                <a16:creationId xmlns:a16="http://schemas.microsoft.com/office/drawing/2014/main" id="{86C3B188-5372-8BDE-B8DD-BE9CB119EAFE}"/>
              </a:ext>
            </a:extLst>
          </p:cNvPr>
          <p:cNvSpPr/>
          <p:nvPr/>
        </p:nvSpPr>
        <p:spPr>
          <a:xfrm>
            <a:off x="4834350" y="4147546"/>
            <a:ext cx="388831" cy="242315"/>
          </a:xfrm>
          <a:prstGeom prst="leftArrow">
            <a:avLst/>
          </a:prstGeom>
          <a:solidFill>
            <a:schemeClr val="bg1">
              <a:lumMod val="95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6">
            <a:extLst>
              <a:ext uri="{FF2B5EF4-FFF2-40B4-BE49-F238E27FC236}">
                <a16:creationId xmlns:a16="http://schemas.microsoft.com/office/drawing/2014/main" id="{543C9310-C4EA-D533-0141-33E630F69A4F}"/>
              </a:ext>
            </a:extLst>
          </p:cNvPr>
          <p:cNvSpPr txBox="1"/>
          <p:nvPr/>
        </p:nvSpPr>
        <p:spPr>
          <a:xfrm>
            <a:off x="2010483" y="894910"/>
            <a:ext cx="5612780" cy="738664"/>
          </a:xfrm>
          <a:prstGeom prst="rect">
            <a:avLst/>
          </a:prstGeom>
          <a:noFill/>
        </p:spPr>
        <p:txBody>
          <a:bodyPr wrap="square">
            <a:spAutoFit/>
          </a:bodyPr>
          <a:lstStyle/>
          <a:p>
            <a:pPr marL="285750" indent="-285750">
              <a:buFont typeface="Arial" panose="020B0604020202020204" pitchFamily="34" charset="0"/>
              <a:buChar char="•"/>
            </a:pPr>
            <a:r>
              <a:rPr lang="en-GB" sz="1400" dirty="0">
                <a:solidFill>
                  <a:schemeClr val="bg1"/>
                </a:solidFill>
              </a:rPr>
              <a:t>Load and transform data</a:t>
            </a:r>
          </a:p>
          <a:p>
            <a:pPr marL="285750" indent="-285750">
              <a:buFont typeface="Arial" panose="020B0604020202020204" pitchFamily="34" charset="0"/>
              <a:buChar char="•"/>
            </a:pPr>
            <a:r>
              <a:rPr lang="en-GB" sz="1400" dirty="0">
                <a:solidFill>
                  <a:schemeClr val="bg1"/>
                </a:solidFill>
              </a:rPr>
              <a:t>Build relationships between tables to create a data model</a:t>
            </a:r>
          </a:p>
          <a:p>
            <a:pPr marL="285750" indent="-285750">
              <a:buFont typeface="Arial" panose="020B0604020202020204" pitchFamily="34" charset="0"/>
              <a:buChar char="•"/>
            </a:pPr>
            <a:r>
              <a:rPr lang="en-GB" sz="1400" dirty="0">
                <a:solidFill>
                  <a:schemeClr val="bg1"/>
                </a:solidFill>
              </a:rPr>
              <a:t>Design and build interactive reports</a:t>
            </a:r>
          </a:p>
        </p:txBody>
      </p:sp>
      <p:sp>
        <p:nvSpPr>
          <p:cNvPr id="8" name="TextBox 7">
            <a:extLst>
              <a:ext uri="{FF2B5EF4-FFF2-40B4-BE49-F238E27FC236}">
                <a16:creationId xmlns:a16="http://schemas.microsoft.com/office/drawing/2014/main" id="{8FD5FE33-AA22-8FFE-309C-7F9C634BE639}"/>
              </a:ext>
            </a:extLst>
          </p:cNvPr>
          <p:cNvSpPr txBox="1"/>
          <p:nvPr/>
        </p:nvSpPr>
        <p:spPr>
          <a:xfrm>
            <a:off x="2028615" y="666202"/>
            <a:ext cx="999207" cy="338554"/>
          </a:xfrm>
          <a:prstGeom prst="rect">
            <a:avLst/>
          </a:prstGeom>
          <a:noFill/>
        </p:spPr>
        <p:txBody>
          <a:bodyPr wrap="square" rtlCol="0">
            <a:spAutoFit/>
          </a:bodyPr>
          <a:lstStyle/>
          <a:p>
            <a:r>
              <a:rPr lang="en-GB" sz="1600" b="1" dirty="0">
                <a:solidFill>
                  <a:schemeClr val="bg1"/>
                </a:solidFill>
              </a:rPr>
              <a:t>Action</a:t>
            </a:r>
          </a:p>
        </p:txBody>
      </p:sp>
      <p:pic>
        <p:nvPicPr>
          <p:cNvPr id="19" name="Picture 18">
            <a:extLst>
              <a:ext uri="{FF2B5EF4-FFF2-40B4-BE49-F238E27FC236}">
                <a16:creationId xmlns:a16="http://schemas.microsoft.com/office/drawing/2014/main" id="{0F6D588C-E021-6399-AE01-9269EA9C2AE9}"/>
              </a:ext>
            </a:extLst>
          </p:cNvPr>
          <p:cNvPicPr>
            <a:picLocks noChangeAspect="1"/>
          </p:cNvPicPr>
          <p:nvPr/>
        </p:nvPicPr>
        <p:blipFill>
          <a:blip r:embed="rId4"/>
          <a:stretch>
            <a:fillRect/>
          </a:stretch>
        </p:blipFill>
        <p:spPr>
          <a:xfrm>
            <a:off x="2899346" y="3556685"/>
            <a:ext cx="1882347" cy="1424036"/>
          </a:xfrm>
          <a:prstGeom prst="rect">
            <a:avLst/>
          </a:prstGeom>
          <a:ln>
            <a:solidFill>
              <a:srgbClr val="0070C0"/>
            </a:solidFill>
          </a:ln>
        </p:spPr>
      </p:pic>
      <p:sp>
        <p:nvSpPr>
          <p:cNvPr id="20" name="Arrow: Left 19">
            <a:extLst>
              <a:ext uri="{FF2B5EF4-FFF2-40B4-BE49-F238E27FC236}">
                <a16:creationId xmlns:a16="http://schemas.microsoft.com/office/drawing/2014/main" id="{4DA18BBC-4BA7-4AFA-B06B-02539324BCEF}"/>
              </a:ext>
            </a:extLst>
          </p:cNvPr>
          <p:cNvSpPr/>
          <p:nvPr/>
        </p:nvSpPr>
        <p:spPr>
          <a:xfrm>
            <a:off x="2493183" y="4147547"/>
            <a:ext cx="406163" cy="242316"/>
          </a:xfrm>
          <a:prstGeom prst="leftArrow">
            <a:avLst/>
          </a:prstGeom>
          <a:solidFill>
            <a:schemeClr val="bg1">
              <a:lumMod val="95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2" name="Picture 21">
            <a:extLst>
              <a:ext uri="{FF2B5EF4-FFF2-40B4-BE49-F238E27FC236}">
                <a16:creationId xmlns:a16="http://schemas.microsoft.com/office/drawing/2014/main" id="{E9FB25A7-537F-20B1-EBDF-B29A771E3859}"/>
              </a:ext>
            </a:extLst>
          </p:cNvPr>
          <p:cNvPicPr>
            <a:picLocks noChangeAspect="1"/>
          </p:cNvPicPr>
          <p:nvPr/>
        </p:nvPicPr>
        <p:blipFill>
          <a:blip r:embed="rId5"/>
          <a:stretch>
            <a:fillRect/>
          </a:stretch>
        </p:blipFill>
        <p:spPr>
          <a:xfrm>
            <a:off x="2831972" y="1867290"/>
            <a:ext cx="1610941" cy="1424036"/>
          </a:xfrm>
          <a:prstGeom prst="rect">
            <a:avLst/>
          </a:prstGeom>
          <a:ln>
            <a:solidFill>
              <a:schemeClr val="accent5">
                <a:lumMod val="50000"/>
              </a:schemeClr>
            </a:solidFill>
          </a:ln>
        </p:spPr>
      </p:pic>
      <p:sp>
        <p:nvSpPr>
          <p:cNvPr id="23" name="Arrow: Left 22">
            <a:extLst>
              <a:ext uri="{FF2B5EF4-FFF2-40B4-BE49-F238E27FC236}">
                <a16:creationId xmlns:a16="http://schemas.microsoft.com/office/drawing/2014/main" id="{5A0A39E8-DA93-B5FF-B173-D60F65E0E5ED}"/>
              </a:ext>
            </a:extLst>
          </p:cNvPr>
          <p:cNvSpPr/>
          <p:nvPr/>
        </p:nvSpPr>
        <p:spPr>
          <a:xfrm>
            <a:off x="2427540" y="2444027"/>
            <a:ext cx="388831" cy="212003"/>
          </a:xfrm>
          <a:prstGeom prst="leftArrow">
            <a:avLst>
              <a:gd name="adj1" fmla="val 50000"/>
              <a:gd name="adj2" fmla="val 72471"/>
            </a:avLst>
          </a:prstGeom>
          <a:solidFill>
            <a:schemeClr val="bg2">
              <a:lumMod val="90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GB"/>
          </a:p>
        </p:txBody>
      </p:sp>
      <p:pic>
        <p:nvPicPr>
          <p:cNvPr id="27" name="Picture 26">
            <a:extLst>
              <a:ext uri="{FF2B5EF4-FFF2-40B4-BE49-F238E27FC236}">
                <a16:creationId xmlns:a16="http://schemas.microsoft.com/office/drawing/2014/main" id="{BAA77209-9D58-E656-9B33-8049C28EE4F0}"/>
              </a:ext>
            </a:extLst>
          </p:cNvPr>
          <p:cNvPicPr>
            <a:picLocks noChangeAspect="1"/>
          </p:cNvPicPr>
          <p:nvPr/>
        </p:nvPicPr>
        <p:blipFill>
          <a:blip r:embed="rId6"/>
          <a:stretch>
            <a:fillRect/>
          </a:stretch>
        </p:blipFill>
        <p:spPr>
          <a:xfrm>
            <a:off x="421895" y="3321089"/>
            <a:ext cx="1982919" cy="1761893"/>
          </a:xfrm>
          <a:prstGeom prst="rect">
            <a:avLst/>
          </a:prstGeom>
          <a:ln>
            <a:solidFill>
              <a:srgbClr val="0070C0"/>
            </a:solidFill>
          </a:ln>
        </p:spPr>
      </p:pic>
    </p:spTree>
    <p:extLst>
      <p:ext uri="{BB962C8B-B14F-4D97-AF65-F5344CB8AC3E}">
        <p14:creationId xmlns:p14="http://schemas.microsoft.com/office/powerpoint/2010/main" val="8953716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28"/>
          <p:cNvSpPr>
            <a:spLocks noGrp="1"/>
          </p:cNvSpPr>
          <p:nvPr>
            <p:ph type="body" idx="1"/>
          </p:nvPr>
        </p:nvSpPr>
        <p:spPr>
          <a:prstGeom prst="parallelogram">
            <a:avLst>
              <a:gd name="adj" fmla="val 37388"/>
            </a:avLst>
          </a:prstGeom>
          <a:solidFill>
            <a:schemeClr val="dk2"/>
          </a:solid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3F3F3F"/>
              </a:buClr>
              <a:buSzPts val="100"/>
              <a:buNone/>
            </a:pPr>
            <a:r>
              <a:rPr lang="en" dirty="0"/>
              <a:t> </a:t>
            </a:r>
            <a:endParaRPr dirty="0"/>
          </a:p>
        </p:txBody>
      </p:sp>
      <p:sp>
        <p:nvSpPr>
          <p:cNvPr id="174" name="Google Shape;174;p28"/>
          <p:cNvSpPr>
            <a:spLocks noGrp="1"/>
          </p:cNvSpPr>
          <p:nvPr>
            <p:ph type="body" idx="2"/>
          </p:nvPr>
        </p:nvSpPr>
        <p:spPr>
          <a:prstGeom prst="parallelogram">
            <a:avLst>
              <a:gd name="adj" fmla="val 37388"/>
            </a:avLst>
          </a:prstGeom>
          <a:solidFill>
            <a:schemeClr val="accent2">
              <a:lumMod val="20000"/>
              <a:lumOff val="80000"/>
            </a:schemeClr>
          </a:solid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3F3F3F"/>
              </a:buClr>
              <a:buSzPts val="100"/>
              <a:buNone/>
            </a:pPr>
            <a:r>
              <a:rPr lang="en"/>
              <a:t> </a:t>
            </a:r>
            <a:endParaRPr/>
          </a:p>
        </p:txBody>
      </p:sp>
      <p:sp>
        <p:nvSpPr>
          <p:cNvPr id="175" name="Google Shape;175;p28"/>
          <p:cNvSpPr txBox="1">
            <a:spLocks noGrp="1"/>
          </p:cNvSpPr>
          <p:nvPr>
            <p:ph type="body" idx="3"/>
          </p:nvPr>
        </p:nvSpPr>
        <p:spPr>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900"/>
              <a:buNone/>
            </a:pPr>
            <a:r>
              <a:rPr lang="en" sz="1000" dirty="0">
                <a:latin typeface="Source Sans Pro"/>
                <a:ea typeface="Source Sans Pro"/>
                <a:cs typeface="Source Sans Pro"/>
                <a:sym typeface="Source Sans Pro"/>
              </a:rPr>
              <a:t>Smitha Chundakkad</a:t>
            </a:r>
            <a:endParaRPr sz="1000" dirty="0">
              <a:latin typeface="Source Sans Pro"/>
              <a:ea typeface="Source Sans Pro"/>
              <a:cs typeface="Source Sans Pro"/>
              <a:sym typeface="Source Sans Pro"/>
            </a:endParaRPr>
          </a:p>
        </p:txBody>
      </p:sp>
      <p:sp>
        <p:nvSpPr>
          <p:cNvPr id="176" name="Google Shape;176;p28"/>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1100"/>
              <a:buFont typeface="Arial"/>
              <a:buNone/>
            </a:pPr>
            <a:r>
              <a:rPr lang="en" dirty="0"/>
              <a:t>Task 4 - Data visualisation- Power BI</a:t>
            </a:r>
            <a:endParaRPr dirty="0"/>
          </a:p>
        </p:txBody>
      </p:sp>
      <p:sp>
        <p:nvSpPr>
          <p:cNvPr id="6" name="Rectangle: Rounded Corners 5">
            <a:extLst>
              <a:ext uri="{FF2B5EF4-FFF2-40B4-BE49-F238E27FC236}">
                <a16:creationId xmlns:a16="http://schemas.microsoft.com/office/drawing/2014/main" id="{E463147C-7D9F-50A5-6098-6ED071B5C1C3}"/>
              </a:ext>
            </a:extLst>
          </p:cNvPr>
          <p:cNvSpPr/>
          <p:nvPr/>
        </p:nvSpPr>
        <p:spPr>
          <a:xfrm>
            <a:off x="249381" y="3741357"/>
            <a:ext cx="6878783" cy="1001634"/>
          </a:xfrm>
          <a:prstGeom prst="roundRect">
            <a:avLst/>
          </a:prstGeom>
          <a:ln>
            <a:solidFill>
              <a:srgbClr val="7030A0"/>
            </a:solidFill>
          </a:ln>
        </p:spPr>
        <p:style>
          <a:lnRef idx="2">
            <a:schemeClr val="accent6"/>
          </a:lnRef>
          <a:fillRef idx="1">
            <a:schemeClr val="lt1"/>
          </a:fillRef>
          <a:effectRef idx="0">
            <a:schemeClr val="accent6"/>
          </a:effectRef>
          <a:fontRef idx="minor">
            <a:schemeClr val="dk1"/>
          </a:fontRef>
        </p:style>
        <p:txBody>
          <a:bodyPr rtlCol="0" anchor="ctr"/>
          <a:lstStyle/>
          <a:p>
            <a:pPr marL="285750" indent="-285750">
              <a:buFont typeface="Arial" panose="020B0604020202020204" pitchFamily="34" charset="0"/>
              <a:buChar char="•"/>
            </a:pPr>
            <a:r>
              <a:rPr lang="en-GB" sz="1100" dirty="0"/>
              <a:t>A country filter is used to filter the data by country. By selecting each country we can see the sales details of that country.</a:t>
            </a:r>
          </a:p>
          <a:p>
            <a:endParaRPr lang="en-GB" sz="1100" dirty="0"/>
          </a:p>
          <a:p>
            <a:pPr marL="285750" indent="-285750">
              <a:buFont typeface="Arial" panose="020B0604020202020204" pitchFamily="34" charset="0"/>
              <a:buChar char="•"/>
            </a:pPr>
            <a:r>
              <a:rPr lang="en-GB" sz="1100" dirty="0"/>
              <a:t>KPI cards have been used to visualise the Monthly revenue, Monthly order and Monthly Returns . The green colour signifies positive growth within the company.</a:t>
            </a:r>
          </a:p>
        </p:txBody>
      </p:sp>
      <p:pic>
        <p:nvPicPr>
          <p:cNvPr id="15" name="Picture 14">
            <a:extLst>
              <a:ext uri="{FF2B5EF4-FFF2-40B4-BE49-F238E27FC236}">
                <a16:creationId xmlns:a16="http://schemas.microsoft.com/office/drawing/2014/main" id="{174680AF-84A9-68E4-B9C1-594BDCFF8094}"/>
              </a:ext>
            </a:extLst>
          </p:cNvPr>
          <p:cNvPicPr>
            <a:picLocks noChangeAspect="1"/>
          </p:cNvPicPr>
          <p:nvPr/>
        </p:nvPicPr>
        <p:blipFill>
          <a:blip r:embed="rId3"/>
          <a:stretch>
            <a:fillRect/>
          </a:stretch>
        </p:blipFill>
        <p:spPr>
          <a:xfrm>
            <a:off x="1893424" y="1393025"/>
            <a:ext cx="5531169" cy="1309577"/>
          </a:xfrm>
          <a:prstGeom prst="rect">
            <a:avLst/>
          </a:prstGeom>
          <a:ln>
            <a:solidFill>
              <a:schemeClr val="accent6">
                <a:lumMod val="50000"/>
              </a:schemeClr>
            </a:solidFill>
          </a:ln>
        </p:spPr>
      </p:pic>
      <p:pic>
        <p:nvPicPr>
          <p:cNvPr id="2" name="Picture 1">
            <a:extLst>
              <a:ext uri="{FF2B5EF4-FFF2-40B4-BE49-F238E27FC236}">
                <a16:creationId xmlns:a16="http://schemas.microsoft.com/office/drawing/2014/main" id="{12EF0234-A04E-D3CC-8F35-74481587607A}"/>
              </a:ext>
            </a:extLst>
          </p:cNvPr>
          <p:cNvPicPr>
            <a:picLocks noChangeAspect="1"/>
          </p:cNvPicPr>
          <p:nvPr/>
        </p:nvPicPr>
        <p:blipFill>
          <a:blip r:embed="rId4"/>
          <a:stretch>
            <a:fillRect/>
          </a:stretch>
        </p:blipFill>
        <p:spPr>
          <a:xfrm>
            <a:off x="7314069" y="2859604"/>
            <a:ext cx="1736371" cy="1883387"/>
          </a:xfrm>
          <a:prstGeom prst="rect">
            <a:avLst/>
          </a:prstGeom>
          <a:ln>
            <a:solidFill>
              <a:schemeClr val="accent5">
                <a:lumMod val="60000"/>
                <a:lumOff val="40000"/>
              </a:schemeClr>
            </a:solidFill>
          </a:ln>
        </p:spPr>
      </p:pic>
      <p:cxnSp>
        <p:nvCxnSpPr>
          <p:cNvPr id="4" name="Straight Arrow Connector 3">
            <a:extLst>
              <a:ext uri="{FF2B5EF4-FFF2-40B4-BE49-F238E27FC236}">
                <a16:creationId xmlns:a16="http://schemas.microsoft.com/office/drawing/2014/main" id="{AA041B3B-4F22-B6F8-B6B7-FAD41574400B}"/>
              </a:ext>
            </a:extLst>
          </p:cNvPr>
          <p:cNvCxnSpPr>
            <a:cxnSpLocks/>
          </p:cNvCxnSpPr>
          <p:nvPr/>
        </p:nvCxnSpPr>
        <p:spPr>
          <a:xfrm flipH="1" flipV="1">
            <a:off x="7235319" y="1723295"/>
            <a:ext cx="1215954" cy="1393978"/>
          </a:xfrm>
          <a:prstGeom prst="straightConnector1">
            <a:avLst/>
          </a:prstGeom>
          <a:ln>
            <a:headEnd type="none" w="med" len="med"/>
            <a:tailEnd type="arrow" w="med" len="med"/>
          </a:ln>
        </p:spPr>
        <p:style>
          <a:lnRef idx="2">
            <a:schemeClr val="accent5"/>
          </a:lnRef>
          <a:fillRef idx="0">
            <a:schemeClr val="accent5"/>
          </a:fillRef>
          <a:effectRef idx="1">
            <a:schemeClr val="accent5"/>
          </a:effectRef>
          <a:fontRef idx="minor">
            <a:schemeClr val="tx1"/>
          </a:fontRef>
        </p:style>
      </p:cxnSp>
      <p:pic>
        <p:nvPicPr>
          <p:cNvPr id="9" name="Picture 8">
            <a:extLst>
              <a:ext uri="{FF2B5EF4-FFF2-40B4-BE49-F238E27FC236}">
                <a16:creationId xmlns:a16="http://schemas.microsoft.com/office/drawing/2014/main" id="{BF9E2041-3C53-F023-AEFC-F82718066BCA}"/>
              </a:ext>
            </a:extLst>
          </p:cNvPr>
          <p:cNvPicPr>
            <a:picLocks noChangeAspect="1"/>
          </p:cNvPicPr>
          <p:nvPr/>
        </p:nvPicPr>
        <p:blipFill>
          <a:blip r:embed="rId5"/>
          <a:stretch>
            <a:fillRect/>
          </a:stretch>
        </p:blipFill>
        <p:spPr>
          <a:xfrm>
            <a:off x="89589" y="1961952"/>
            <a:ext cx="1688362" cy="1481299"/>
          </a:xfrm>
          <a:prstGeom prst="rect">
            <a:avLst/>
          </a:prstGeom>
          <a:ln>
            <a:solidFill>
              <a:srgbClr val="00B050"/>
            </a:solidFill>
          </a:ln>
        </p:spPr>
      </p:pic>
      <p:cxnSp>
        <p:nvCxnSpPr>
          <p:cNvPr id="18" name="Straight Arrow Connector 17">
            <a:extLst>
              <a:ext uri="{FF2B5EF4-FFF2-40B4-BE49-F238E27FC236}">
                <a16:creationId xmlns:a16="http://schemas.microsoft.com/office/drawing/2014/main" id="{92F12A33-DF28-05F7-239C-937280A48ADB}"/>
              </a:ext>
            </a:extLst>
          </p:cNvPr>
          <p:cNvCxnSpPr>
            <a:cxnSpLocks/>
          </p:cNvCxnSpPr>
          <p:nvPr/>
        </p:nvCxnSpPr>
        <p:spPr>
          <a:xfrm flipV="1">
            <a:off x="1607127" y="2610898"/>
            <a:ext cx="852055" cy="639929"/>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94771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24"/>
          <p:cNvSpPr>
            <a:spLocks noGrp="1"/>
          </p:cNvSpPr>
          <p:nvPr>
            <p:ph type="body" idx="1"/>
          </p:nvPr>
        </p:nvSpPr>
        <p:spPr>
          <a:prstGeom prst="parallelogram">
            <a:avLst>
              <a:gd name="adj" fmla="val 37388"/>
            </a:avLst>
          </a:prstGeom>
          <a:solidFill>
            <a:schemeClr val="dk2"/>
          </a:solid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3F3F3F"/>
              </a:buClr>
              <a:buSzPts val="100"/>
              <a:buNone/>
            </a:pPr>
            <a:r>
              <a:rPr lang="en"/>
              <a:t> </a:t>
            </a:r>
            <a:endParaRPr/>
          </a:p>
        </p:txBody>
      </p:sp>
      <p:sp>
        <p:nvSpPr>
          <p:cNvPr id="138" name="Google Shape;138;p24"/>
          <p:cNvSpPr>
            <a:spLocks noGrp="1"/>
          </p:cNvSpPr>
          <p:nvPr>
            <p:ph type="body" idx="2"/>
          </p:nvPr>
        </p:nvSpPr>
        <p:spPr>
          <a:prstGeom prst="parallelogram">
            <a:avLst>
              <a:gd name="adj" fmla="val 37388"/>
            </a:avLst>
          </a:prstGeom>
          <a:solidFill>
            <a:schemeClr val="accent2">
              <a:lumMod val="20000"/>
              <a:lumOff val="80000"/>
            </a:schemeClr>
          </a:solidFill>
          <a:ln>
            <a:noFill/>
          </a:ln>
        </p:spPr>
        <p:txBody>
          <a:bodyPr spcFirstLastPara="1" vert="horz" wrap="square" lIns="91425" tIns="45700" rIns="91425" bIns="45700" rtlCol="0" anchor="t" anchorCtr="0">
            <a:noAutofit/>
          </a:bodyPr>
          <a:lstStyle/>
          <a:p>
            <a:pPr marL="0" indent="0">
              <a:spcBef>
                <a:spcPts val="0"/>
              </a:spcBef>
            </a:pPr>
            <a:r>
              <a:rPr lang="en"/>
              <a:t> </a:t>
            </a:r>
            <a:endParaRPr/>
          </a:p>
        </p:txBody>
      </p:sp>
      <p:sp>
        <p:nvSpPr>
          <p:cNvPr id="139" name="Google Shape;139;p24"/>
          <p:cNvSpPr txBox="1">
            <a:spLocks noGrp="1"/>
          </p:cNvSpPr>
          <p:nvPr>
            <p:ph type="body" idx="3"/>
          </p:nvPr>
        </p:nvSpPr>
        <p:spPr>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900"/>
              <a:buNone/>
            </a:pPr>
            <a:r>
              <a:rPr lang="en-GB" dirty="0"/>
              <a:t>Smitha Chundakkad</a:t>
            </a:r>
            <a:endParaRPr lang="en-GB" dirty="0">
              <a:latin typeface="Source Sans Pro"/>
              <a:ea typeface="Source Sans Pro"/>
              <a:cs typeface="Source Sans Pro"/>
              <a:sym typeface="Source Sans Pro"/>
            </a:endParaRPr>
          </a:p>
        </p:txBody>
      </p:sp>
      <p:sp>
        <p:nvSpPr>
          <p:cNvPr id="140" name="Google Shape;140;p24"/>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1100"/>
              <a:buFont typeface="Arial"/>
              <a:buNone/>
            </a:pPr>
            <a:r>
              <a:rPr lang="en"/>
              <a:t>How does data add value to organisations?</a:t>
            </a:r>
            <a:endParaRPr/>
          </a:p>
        </p:txBody>
      </p:sp>
      <p:sp>
        <p:nvSpPr>
          <p:cNvPr id="3" name="Rectangle 2">
            <a:extLst>
              <a:ext uri="{FF2B5EF4-FFF2-40B4-BE49-F238E27FC236}">
                <a16:creationId xmlns:a16="http://schemas.microsoft.com/office/drawing/2014/main" id="{182AC431-370C-68C9-4683-4E705B5DAB57}"/>
              </a:ext>
            </a:extLst>
          </p:cNvPr>
          <p:cNvSpPr/>
          <p:nvPr/>
        </p:nvSpPr>
        <p:spPr>
          <a:xfrm flipH="1">
            <a:off x="484096" y="1736573"/>
            <a:ext cx="8020567" cy="3006417"/>
          </a:xfrm>
          <a:prstGeom prst="rect">
            <a:avLst/>
          </a:prstGeom>
        </p:spPr>
        <p:style>
          <a:lnRef idx="2">
            <a:schemeClr val="accent6"/>
          </a:lnRef>
          <a:fillRef idx="1">
            <a:schemeClr val="lt1"/>
          </a:fillRef>
          <a:effectRef idx="0">
            <a:schemeClr val="accent6"/>
          </a:effectRef>
          <a:fontRef idx="minor">
            <a:schemeClr val="dk1"/>
          </a:fontRef>
        </p:style>
        <p:txBody>
          <a:bodyPr wrap="square" rtlCol="0" anchor="t" anchorCtr="0"/>
          <a:lstStyle/>
          <a:p>
            <a:r>
              <a:rPr lang="en-GB" sz="1200" dirty="0">
                <a:latin typeface="+mj-lt"/>
              </a:rPr>
              <a:t>Data adds value to organisations by providing useful information. It has become a valuable asset to businesses over the past few decades. Advancement in technologies mean that a vast amount of data is available for organisations to understand the customers and trends to help them make decisions.</a:t>
            </a:r>
          </a:p>
          <a:p>
            <a:endParaRPr lang="en-GB" sz="1200" dirty="0">
              <a:latin typeface="+mj-lt"/>
            </a:endParaRPr>
          </a:p>
          <a:p>
            <a:r>
              <a:rPr lang="en-GB" sz="1200" dirty="0">
                <a:latin typeface="+mj-lt"/>
              </a:rPr>
              <a:t>Analysis of collected data can provide improved insights into performances and help in determining the cause of problems. Data allows organisations to visualise what is happening in different locations, departments and systems.</a:t>
            </a:r>
          </a:p>
          <a:p>
            <a:endParaRPr lang="en-GB" sz="1200" dirty="0">
              <a:latin typeface="+mj-lt"/>
            </a:endParaRPr>
          </a:p>
          <a:p>
            <a:r>
              <a:rPr lang="en-GB" sz="1200" dirty="0">
                <a:latin typeface="+mj-lt"/>
              </a:rPr>
              <a:t>Business activities could be improved by using data. Data helps them to optimise processes to improve user experience and better customer interactions. Data analysis is valuable as it helps businesses to create better products, reduce wastage and reduce costs.</a:t>
            </a:r>
          </a:p>
          <a:p>
            <a:endParaRPr lang="en-GB" sz="1200" dirty="0">
              <a:latin typeface="+mj-lt"/>
            </a:endParaRPr>
          </a:p>
          <a:p>
            <a:r>
              <a:rPr lang="en-GB" sz="1200" dirty="0">
                <a:latin typeface="+mj-lt"/>
              </a:rPr>
              <a:t>By analysing data and turning it into wisdom, organisations can increase profitability and gain competitive advantage. Having worked in the research industry I can see that how good quality data can help improve designing future projects, by looking at previous patterns.</a:t>
            </a:r>
            <a:endParaRPr lang="en-GB"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28"/>
          <p:cNvSpPr>
            <a:spLocks noGrp="1"/>
          </p:cNvSpPr>
          <p:nvPr>
            <p:ph type="body" idx="1"/>
          </p:nvPr>
        </p:nvSpPr>
        <p:spPr>
          <a:prstGeom prst="parallelogram">
            <a:avLst>
              <a:gd name="adj" fmla="val 37388"/>
            </a:avLst>
          </a:prstGeom>
          <a:solidFill>
            <a:schemeClr val="dk2"/>
          </a:solid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3F3F3F"/>
              </a:buClr>
              <a:buSzPts val="100"/>
              <a:buNone/>
            </a:pPr>
            <a:r>
              <a:rPr lang="en" dirty="0"/>
              <a:t> </a:t>
            </a:r>
            <a:endParaRPr dirty="0"/>
          </a:p>
        </p:txBody>
      </p:sp>
      <p:sp>
        <p:nvSpPr>
          <p:cNvPr id="174" name="Google Shape;174;p28"/>
          <p:cNvSpPr>
            <a:spLocks noGrp="1"/>
          </p:cNvSpPr>
          <p:nvPr>
            <p:ph type="body" idx="2"/>
          </p:nvPr>
        </p:nvSpPr>
        <p:spPr>
          <a:prstGeom prst="parallelogram">
            <a:avLst>
              <a:gd name="adj" fmla="val 37388"/>
            </a:avLst>
          </a:prstGeom>
          <a:solidFill>
            <a:schemeClr val="accent2">
              <a:lumMod val="20000"/>
              <a:lumOff val="80000"/>
            </a:schemeClr>
          </a:solidFill>
          <a:ln>
            <a:noFill/>
          </a:ln>
        </p:spPr>
        <p:txBody>
          <a:bodyPr spcFirstLastPara="1" vert="horz" wrap="square" lIns="91425" tIns="45700" rIns="91425" bIns="45700" rtlCol="0" anchor="t" anchorCtr="0">
            <a:noAutofit/>
          </a:bodyPr>
          <a:lstStyle/>
          <a:p>
            <a:pPr marL="0" indent="0">
              <a:spcBef>
                <a:spcPts val="0"/>
              </a:spcBef>
            </a:pPr>
            <a:r>
              <a:rPr lang="en"/>
              <a:t> </a:t>
            </a:r>
            <a:endParaRPr/>
          </a:p>
        </p:txBody>
      </p:sp>
      <p:sp>
        <p:nvSpPr>
          <p:cNvPr id="175" name="Google Shape;175;p28"/>
          <p:cNvSpPr txBox="1">
            <a:spLocks noGrp="1"/>
          </p:cNvSpPr>
          <p:nvPr>
            <p:ph type="body" idx="3"/>
          </p:nvPr>
        </p:nvSpPr>
        <p:spPr>
          <a:prstGeom prst="rect">
            <a:avLst/>
          </a:prstGeom>
          <a:noFill/>
          <a:ln>
            <a:noFill/>
          </a:ln>
        </p:spPr>
        <p:txBody>
          <a:bodyPr spcFirstLastPara="1" vert="horz" wrap="square" lIns="91425" tIns="45700" rIns="91425" bIns="45700" rtlCol="0" anchor="t" anchorCtr="0">
            <a:noAutofit/>
          </a:bodyPr>
          <a:lstStyle/>
          <a:p>
            <a:pPr marL="0" indent="0">
              <a:spcBef>
                <a:spcPts val="0"/>
              </a:spcBef>
            </a:pPr>
            <a:r>
              <a:rPr lang="en" dirty="0"/>
              <a:t>Smitha Chundakkad</a:t>
            </a:r>
            <a:endParaRPr dirty="0"/>
          </a:p>
        </p:txBody>
      </p:sp>
      <p:sp>
        <p:nvSpPr>
          <p:cNvPr id="176" name="Google Shape;176;p28"/>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1100"/>
              <a:buFont typeface="Arial"/>
              <a:buNone/>
            </a:pPr>
            <a:r>
              <a:rPr lang="en" dirty="0"/>
              <a:t>Task 4 - Data visualisation- Power BI</a:t>
            </a:r>
            <a:endParaRPr dirty="0"/>
          </a:p>
        </p:txBody>
      </p:sp>
      <p:sp>
        <p:nvSpPr>
          <p:cNvPr id="177" name="Google Shape;177;p28"/>
          <p:cNvSpPr txBox="1"/>
          <p:nvPr/>
        </p:nvSpPr>
        <p:spPr>
          <a:xfrm flipH="1">
            <a:off x="156117" y="3508916"/>
            <a:ext cx="91217" cy="1761893"/>
          </a:xfrm>
          <a:prstGeom prst="rect">
            <a:avLst/>
          </a:prstGeom>
          <a:noFill/>
          <a:ln>
            <a:noFill/>
          </a:ln>
        </p:spPr>
        <p:txBody>
          <a:bodyPr spcFirstLastPara="1" wrap="square" lIns="91425" tIns="91425" rIns="91425" bIns="91425" anchor="t" anchorCtr="0">
            <a:noAutofit/>
          </a:bodyPr>
          <a:lstStyle/>
          <a:p>
            <a:pPr lvl="0" algn="l" rtl="0">
              <a:spcBef>
                <a:spcPts val="0"/>
              </a:spcBef>
              <a:spcAft>
                <a:spcPts val="0"/>
              </a:spcAft>
            </a:pPr>
            <a:endParaRPr lang="en-GB" sz="1500" dirty="0">
              <a:solidFill>
                <a:srgbClr val="595959"/>
              </a:solidFill>
              <a:latin typeface="Source Sans Pro"/>
              <a:ea typeface="Source Sans Pro"/>
              <a:cs typeface="Source Sans Pro"/>
              <a:sym typeface="Source Sans Pro"/>
            </a:endParaRPr>
          </a:p>
          <a:p>
            <a:pPr lvl="0" algn="l" rtl="0">
              <a:spcBef>
                <a:spcPts val="0"/>
              </a:spcBef>
              <a:spcAft>
                <a:spcPts val="0"/>
              </a:spcAft>
            </a:pPr>
            <a:endParaRPr lang="en-GB" sz="1500" dirty="0">
              <a:solidFill>
                <a:srgbClr val="595959"/>
              </a:solidFill>
              <a:latin typeface="Source Sans Pro"/>
              <a:ea typeface="Source Sans Pro"/>
              <a:cs typeface="Source Sans Pro"/>
              <a:sym typeface="Source Sans Pro"/>
            </a:endParaRPr>
          </a:p>
          <a:p>
            <a:pPr lvl="0" algn="l" rtl="0">
              <a:spcBef>
                <a:spcPts val="0"/>
              </a:spcBef>
              <a:spcAft>
                <a:spcPts val="0"/>
              </a:spcAft>
            </a:pPr>
            <a:endParaRPr lang="en-GB" sz="1500" dirty="0">
              <a:solidFill>
                <a:srgbClr val="595959"/>
              </a:solidFill>
              <a:latin typeface="Source Sans Pro"/>
              <a:ea typeface="Source Sans Pro"/>
              <a:cs typeface="Source Sans Pro"/>
              <a:sym typeface="Source Sans Pro"/>
            </a:endParaRPr>
          </a:p>
          <a:p>
            <a:pPr marL="285750" lvl="0" indent="-285750" algn="l" rtl="0">
              <a:spcBef>
                <a:spcPts val="0"/>
              </a:spcBef>
              <a:spcAft>
                <a:spcPts val="0"/>
              </a:spcAft>
              <a:buFont typeface="Arial" panose="020B0604020202020204" pitchFamily="34" charset="0"/>
              <a:buChar char="•"/>
            </a:pPr>
            <a:endParaRPr lang="en-GB" sz="1500" dirty="0">
              <a:solidFill>
                <a:srgbClr val="595959"/>
              </a:solidFill>
              <a:latin typeface="Source Sans Pro"/>
              <a:ea typeface="Source Sans Pro"/>
              <a:cs typeface="Source Sans Pro"/>
              <a:sym typeface="Source Sans Pro"/>
            </a:endParaRPr>
          </a:p>
          <a:p>
            <a:pPr marL="285750" lvl="0" indent="-285750" algn="l" rtl="0">
              <a:spcBef>
                <a:spcPts val="0"/>
              </a:spcBef>
              <a:spcAft>
                <a:spcPts val="0"/>
              </a:spcAft>
              <a:buFont typeface="Arial" panose="020B0604020202020204" pitchFamily="34" charset="0"/>
              <a:buChar char="•"/>
            </a:pPr>
            <a:endParaRPr sz="1500" dirty="0">
              <a:solidFill>
                <a:srgbClr val="595959"/>
              </a:solidFill>
              <a:latin typeface="Source Sans Pro"/>
              <a:ea typeface="Source Sans Pro"/>
              <a:cs typeface="Source Sans Pro"/>
              <a:sym typeface="Source Sans Pro"/>
            </a:endParaRPr>
          </a:p>
        </p:txBody>
      </p:sp>
      <p:pic>
        <p:nvPicPr>
          <p:cNvPr id="4" name="Picture 3">
            <a:extLst>
              <a:ext uri="{FF2B5EF4-FFF2-40B4-BE49-F238E27FC236}">
                <a16:creationId xmlns:a16="http://schemas.microsoft.com/office/drawing/2014/main" id="{3B94AAAD-8E93-05B2-9FB4-9AE27DFC381C}"/>
              </a:ext>
            </a:extLst>
          </p:cNvPr>
          <p:cNvPicPr>
            <a:picLocks noChangeAspect="1"/>
          </p:cNvPicPr>
          <p:nvPr/>
        </p:nvPicPr>
        <p:blipFill>
          <a:blip r:embed="rId3"/>
          <a:stretch>
            <a:fillRect/>
          </a:stretch>
        </p:blipFill>
        <p:spPr>
          <a:xfrm>
            <a:off x="212543" y="1387403"/>
            <a:ext cx="2839844" cy="2292959"/>
          </a:xfrm>
          <a:prstGeom prst="rect">
            <a:avLst/>
          </a:prstGeom>
          <a:ln>
            <a:solidFill>
              <a:schemeClr val="accent5">
                <a:lumMod val="60000"/>
                <a:lumOff val="40000"/>
              </a:schemeClr>
            </a:solidFill>
          </a:ln>
        </p:spPr>
      </p:pic>
      <p:pic>
        <p:nvPicPr>
          <p:cNvPr id="7" name="Picture 6">
            <a:extLst>
              <a:ext uri="{FF2B5EF4-FFF2-40B4-BE49-F238E27FC236}">
                <a16:creationId xmlns:a16="http://schemas.microsoft.com/office/drawing/2014/main" id="{B5F77F52-E6DD-D1D2-1323-CEF7FD56E34A}"/>
              </a:ext>
            </a:extLst>
          </p:cNvPr>
          <p:cNvPicPr>
            <a:picLocks noChangeAspect="1"/>
          </p:cNvPicPr>
          <p:nvPr/>
        </p:nvPicPr>
        <p:blipFill>
          <a:blip r:embed="rId4"/>
          <a:stretch>
            <a:fillRect/>
          </a:stretch>
        </p:blipFill>
        <p:spPr>
          <a:xfrm>
            <a:off x="3412485" y="2167082"/>
            <a:ext cx="2305598" cy="2683667"/>
          </a:xfrm>
          <a:prstGeom prst="rect">
            <a:avLst/>
          </a:prstGeom>
          <a:ln>
            <a:solidFill>
              <a:schemeClr val="accent2">
                <a:lumMod val="75000"/>
              </a:schemeClr>
            </a:solidFill>
          </a:ln>
        </p:spPr>
      </p:pic>
      <p:sp>
        <p:nvSpPr>
          <p:cNvPr id="8" name="Rectangle: Rounded Corners 7">
            <a:extLst>
              <a:ext uri="{FF2B5EF4-FFF2-40B4-BE49-F238E27FC236}">
                <a16:creationId xmlns:a16="http://schemas.microsoft.com/office/drawing/2014/main" id="{6A18FD60-6060-D9A3-1DE2-FAD0450BB0B4}"/>
              </a:ext>
            </a:extLst>
          </p:cNvPr>
          <p:cNvSpPr/>
          <p:nvPr/>
        </p:nvSpPr>
        <p:spPr>
          <a:xfrm>
            <a:off x="156117" y="4073158"/>
            <a:ext cx="2692983" cy="874937"/>
          </a:xfrm>
          <a:prstGeom prst="roundRect">
            <a:avLst>
              <a:gd name="adj" fmla="val 17881"/>
            </a:avLst>
          </a:prstGeom>
          <a:ln>
            <a:solidFill>
              <a:schemeClr val="accent5">
                <a:lumMod val="60000"/>
                <a:lumOff val="4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GB" sz="1050" dirty="0"/>
              <a:t>A Clustered Bar Chart has been used to display the Total order by Subcategory. By this we can make direct comparisons across different subcategory orders.</a:t>
            </a:r>
          </a:p>
        </p:txBody>
      </p:sp>
      <p:sp>
        <p:nvSpPr>
          <p:cNvPr id="11" name="Rectangle: Rounded Corners 10">
            <a:extLst>
              <a:ext uri="{FF2B5EF4-FFF2-40B4-BE49-F238E27FC236}">
                <a16:creationId xmlns:a16="http://schemas.microsoft.com/office/drawing/2014/main" id="{32BE7191-4527-278B-5E92-07598E1B51B9}"/>
              </a:ext>
            </a:extLst>
          </p:cNvPr>
          <p:cNvSpPr/>
          <p:nvPr/>
        </p:nvSpPr>
        <p:spPr>
          <a:xfrm>
            <a:off x="3186577" y="972025"/>
            <a:ext cx="2927384" cy="783228"/>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GB" sz="1050" dirty="0"/>
              <a:t>A Matrix Table is used to analyse and understand the relationships between data sets. The drill down function is very useful in comparing the data sets.</a:t>
            </a:r>
          </a:p>
        </p:txBody>
      </p:sp>
      <p:sp>
        <p:nvSpPr>
          <p:cNvPr id="15" name="Arrow: Up 14">
            <a:extLst>
              <a:ext uri="{FF2B5EF4-FFF2-40B4-BE49-F238E27FC236}">
                <a16:creationId xmlns:a16="http://schemas.microsoft.com/office/drawing/2014/main" id="{8A120B9E-5D90-3299-8638-79B255B28876}"/>
              </a:ext>
            </a:extLst>
          </p:cNvPr>
          <p:cNvSpPr/>
          <p:nvPr/>
        </p:nvSpPr>
        <p:spPr>
          <a:xfrm rot="1497063">
            <a:off x="1526699" y="3545474"/>
            <a:ext cx="256141" cy="588845"/>
          </a:xfrm>
          <a:prstGeom prst="up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GB"/>
          </a:p>
        </p:txBody>
      </p:sp>
      <p:sp>
        <p:nvSpPr>
          <p:cNvPr id="5" name="Arrow: Down 4">
            <a:extLst>
              <a:ext uri="{FF2B5EF4-FFF2-40B4-BE49-F238E27FC236}">
                <a16:creationId xmlns:a16="http://schemas.microsoft.com/office/drawing/2014/main" id="{2CFCCAA5-6E9F-CA3E-8977-ECD02F17A3EF}"/>
              </a:ext>
            </a:extLst>
          </p:cNvPr>
          <p:cNvSpPr/>
          <p:nvPr/>
        </p:nvSpPr>
        <p:spPr>
          <a:xfrm rot="20429186">
            <a:off x="4132518" y="1688745"/>
            <a:ext cx="243818" cy="575048"/>
          </a:xfrm>
          <a:prstGeom prst="down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GB"/>
          </a:p>
        </p:txBody>
      </p:sp>
      <p:pic>
        <p:nvPicPr>
          <p:cNvPr id="22" name="Picture 21">
            <a:extLst>
              <a:ext uri="{FF2B5EF4-FFF2-40B4-BE49-F238E27FC236}">
                <a16:creationId xmlns:a16="http://schemas.microsoft.com/office/drawing/2014/main" id="{069338DB-F8B4-6DD1-E713-B4D7F2ED9AE7}"/>
              </a:ext>
            </a:extLst>
          </p:cNvPr>
          <p:cNvPicPr>
            <a:picLocks noChangeAspect="1"/>
          </p:cNvPicPr>
          <p:nvPr/>
        </p:nvPicPr>
        <p:blipFill>
          <a:blip r:embed="rId5"/>
          <a:stretch>
            <a:fillRect/>
          </a:stretch>
        </p:blipFill>
        <p:spPr>
          <a:xfrm>
            <a:off x="6470817" y="1918486"/>
            <a:ext cx="2440150" cy="2086629"/>
          </a:xfrm>
          <a:prstGeom prst="rect">
            <a:avLst/>
          </a:prstGeom>
          <a:ln w="9525">
            <a:solidFill>
              <a:schemeClr val="accent2"/>
            </a:solidFill>
          </a:ln>
        </p:spPr>
      </p:pic>
      <p:sp>
        <p:nvSpPr>
          <p:cNvPr id="25" name="Rectangle: Rounded Corners 24">
            <a:extLst>
              <a:ext uri="{FF2B5EF4-FFF2-40B4-BE49-F238E27FC236}">
                <a16:creationId xmlns:a16="http://schemas.microsoft.com/office/drawing/2014/main" id="{5B6AC584-DA50-26C9-6A88-5004D6CB24AE}"/>
              </a:ext>
            </a:extLst>
          </p:cNvPr>
          <p:cNvSpPr/>
          <p:nvPr/>
        </p:nvSpPr>
        <p:spPr>
          <a:xfrm>
            <a:off x="5863387" y="4389862"/>
            <a:ext cx="3047580" cy="602356"/>
          </a:xfrm>
          <a:prstGeom prst="roundRect">
            <a:avLst/>
          </a:prstGeom>
          <a:ln>
            <a:solidFill>
              <a:schemeClr val="accent2"/>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GB" sz="1050" dirty="0"/>
              <a:t> Using Multi row cards and filters to visualise Top and Bottom Products by Orders and Profits.  </a:t>
            </a:r>
          </a:p>
        </p:txBody>
      </p:sp>
      <p:cxnSp>
        <p:nvCxnSpPr>
          <p:cNvPr id="31" name="Straight Arrow Connector 30">
            <a:extLst>
              <a:ext uri="{FF2B5EF4-FFF2-40B4-BE49-F238E27FC236}">
                <a16:creationId xmlns:a16="http://schemas.microsoft.com/office/drawing/2014/main" id="{F01F38D8-7888-38D2-74C7-724234101631}"/>
              </a:ext>
            </a:extLst>
          </p:cNvPr>
          <p:cNvCxnSpPr>
            <a:cxnSpLocks/>
          </p:cNvCxnSpPr>
          <p:nvPr/>
        </p:nvCxnSpPr>
        <p:spPr>
          <a:xfrm flipV="1">
            <a:off x="6078181" y="3839896"/>
            <a:ext cx="662055" cy="607413"/>
          </a:xfrm>
          <a:prstGeom prst="straightConnector1">
            <a:avLst/>
          </a:prstGeom>
          <a:ln>
            <a:solidFill>
              <a:schemeClr val="accent2"/>
            </a:solidFill>
            <a:tailEnd type="triangle"/>
          </a:ln>
        </p:spPr>
        <p:style>
          <a:lnRef idx="3">
            <a:schemeClr val="accent1"/>
          </a:lnRef>
          <a:fillRef idx="0">
            <a:schemeClr val="accent1"/>
          </a:fillRef>
          <a:effectRef idx="2">
            <a:schemeClr val="accent1"/>
          </a:effectRef>
          <a:fontRef idx="minor">
            <a:schemeClr val="tx1"/>
          </a:fontRef>
        </p:style>
      </p:cxnSp>
      <p:pic>
        <p:nvPicPr>
          <p:cNvPr id="47" name="Picture 46">
            <a:extLst>
              <a:ext uri="{FF2B5EF4-FFF2-40B4-BE49-F238E27FC236}">
                <a16:creationId xmlns:a16="http://schemas.microsoft.com/office/drawing/2014/main" id="{663A8AF6-698E-5536-8141-D800CAC2B0A1}"/>
              </a:ext>
            </a:extLst>
          </p:cNvPr>
          <p:cNvPicPr>
            <a:picLocks noChangeAspect="1"/>
          </p:cNvPicPr>
          <p:nvPr/>
        </p:nvPicPr>
        <p:blipFill>
          <a:blip r:embed="rId6"/>
          <a:stretch>
            <a:fillRect/>
          </a:stretch>
        </p:blipFill>
        <p:spPr>
          <a:xfrm>
            <a:off x="6470817" y="990485"/>
            <a:ext cx="2105871" cy="543254"/>
          </a:xfrm>
          <a:prstGeom prst="rect">
            <a:avLst/>
          </a:prstGeom>
          <a:ln>
            <a:solidFill>
              <a:schemeClr val="accent2"/>
            </a:solidFill>
          </a:ln>
        </p:spPr>
      </p:pic>
      <p:sp>
        <p:nvSpPr>
          <p:cNvPr id="48" name="Arrow: Right 47">
            <a:extLst>
              <a:ext uri="{FF2B5EF4-FFF2-40B4-BE49-F238E27FC236}">
                <a16:creationId xmlns:a16="http://schemas.microsoft.com/office/drawing/2014/main" id="{EB2AD4CD-56C2-3C61-A0FF-192176D8852A}"/>
              </a:ext>
            </a:extLst>
          </p:cNvPr>
          <p:cNvSpPr/>
          <p:nvPr/>
        </p:nvSpPr>
        <p:spPr>
          <a:xfrm rot="13672935">
            <a:off x="7696594" y="1572804"/>
            <a:ext cx="631136" cy="295596"/>
          </a:xfrm>
          <a:prstGeom prst="rightArrow">
            <a:avLst>
              <a:gd name="adj1" fmla="val 41522"/>
              <a:gd name="adj2" fmla="val 50000"/>
            </a:avLst>
          </a:prstGeom>
          <a:ln>
            <a:solidFill>
              <a:schemeClr val="accent2"/>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GB"/>
          </a:p>
        </p:txBody>
      </p:sp>
    </p:spTree>
    <p:extLst>
      <p:ext uri="{BB962C8B-B14F-4D97-AF65-F5344CB8AC3E}">
        <p14:creationId xmlns:p14="http://schemas.microsoft.com/office/powerpoint/2010/main" val="242400308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28"/>
          <p:cNvSpPr>
            <a:spLocks noGrp="1"/>
          </p:cNvSpPr>
          <p:nvPr>
            <p:ph type="body" idx="1"/>
          </p:nvPr>
        </p:nvSpPr>
        <p:spPr>
          <a:prstGeom prst="parallelogram">
            <a:avLst>
              <a:gd name="adj" fmla="val 37388"/>
            </a:avLst>
          </a:prstGeom>
          <a:solidFill>
            <a:schemeClr val="dk2"/>
          </a:solid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3F3F3F"/>
              </a:buClr>
              <a:buSzPts val="100"/>
              <a:buNone/>
            </a:pPr>
            <a:r>
              <a:rPr lang="en" dirty="0"/>
              <a:t> </a:t>
            </a:r>
            <a:endParaRPr dirty="0"/>
          </a:p>
        </p:txBody>
      </p:sp>
      <p:sp>
        <p:nvSpPr>
          <p:cNvPr id="174" name="Google Shape;174;p28"/>
          <p:cNvSpPr>
            <a:spLocks noGrp="1"/>
          </p:cNvSpPr>
          <p:nvPr>
            <p:ph type="body" idx="2"/>
          </p:nvPr>
        </p:nvSpPr>
        <p:spPr>
          <a:prstGeom prst="parallelogram">
            <a:avLst>
              <a:gd name="adj" fmla="val 37388"/>
            </a:avLst>
          </a:prstGeom>
          <a:solidFill>
            <a:schemeClr val="accent2">
              <a:lumMod val="20000"/>
              <a:lumOff val="80000"/>
            </a:schemeClr>
          </a:solidFill>
          <a:ln>
            <a:noFill/>
          </a:ln>
        </p:spPr>
        <p:txBody>
          <a:bodyPr spcFirstLastPara="1" vert="horz" wrap="square" lIns="91425" tIns="45700" rIns="91425" bIns="45700" rtlCol="0" anchor="t" anchorCtr="0">
            <a:noAutofit/>
          </a:bodyPr>
          <a:lstStyle/>
          <a:p>
            <a:pPr marL="0" indent="0">
              <a:spcBef>
                <a:spcPts val="0"/>
              </a:spcBef>
            </a:pPr>
            <a:r>
              <a:rPr lang="en"/>
              <a:t> </a:t>
            </a:r>
            <a:endParaRPr/>
          </a:p>
        </p:txBody>
      </p:sp>
      <p:sp>
        <p:nvSpPr>
          <p:cNvPr id="175" name="Google Shape;175;p28"/>
          <p:cNvSpPr txBox="1">
            <a:spLocks noGrp="1"/>
          </p:cNvSpPr>
          <p:nvPr>
            <p:ph type="body" idx="3"/>
          </p:nvPr>
        </p:nvSpPr>
        <p:spPr>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900"/>
              <a:buNone/>
            </a:pPr>
            <a:r>
              <a:rPr lang="en" dirty="0">
                <a:latin typeface="Source Sans Pro"/>
                <a:ea typeface="Source Sans Pro"/>
                <a:cs typeface="Source Sans Pro"/>
                <a:sym typeface="Source Sans Pro"/>
              </a:rPr>
              <a:t>Smitha Chundakkad</a:t>
            </a:r>
            <a:endParaRPr dirty="0">
              <a:latin typeface="Source Sans Pro"/>
              <a:ea typeface="Source Sans Pro"/>
              <a:cs typeface="Source Sans Pro"/>
              <a:sym typeface="Source Sans Pro"/>
            </a:endParaRPr>
          </a:p>
        </p:txBody>
      </p:sp>
      <p:sp>
        <p:nvSpPr>
          <p:cNvPr id="176" name="Google Shape;176;p28"/>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1100"/>
              <a:buFont typeface="Arial"/>
              <a:buNone/>
            </a:pPr>
            <a:r>
              <a:rPr lang="en" dirty="0"/>
              <a:t>Task 4 - Power BI Dashboard</a:t>
            </a:r>
            <a:endParaRPr dirty="0"/>
          </a:p>
        </p:txBody>
      </p:sp>
      <p:sp>
        <p:nvSpPr>
          <p:cNvPr id="177" name="Google Shape;177;p28"/>
          <p:cNvSpPr txBox="1"/>
          <p:nvPr/>
        </p:nvSpPr>
        <p:spPr>
          <a:xfrm flipH="1">
            <a:off x="156117" y="3508916"/>
            <a:ext cx="91217" cy="1761893"/>
          </a:xfrm>
          <a:prstGeom prst="rect">
            <a:avLst/>
          </a:prstGeom>
          <a:noFill/>
          <a:ln>
            <a:noFill/>
          </a:ln>
        </p:spPr>
        <p:txBody>
          <a:bodyPr spcFirstLastPara="1" wrap="square" lIns="91425" tIns="91425" rIns="91425" bIns="91425" anchor="t" anchorCtr="0">
            <a:noAutofit/>
          </a:bodyPr>
          <a:lstStyle/>
          <a:p>
            <a:pPr lvl="0" algn="l" rtl="0">
              <a:spcBef>
                <a:spcPts val="0"/>
              </a:spcBef>
              <a:spcAft>
                <a:spcPts val="0"/>
              </a:spcAft>
            </a:pPr>
            <a:endParaRPr lang="en-GB" sz="1500" dirty="0">
              <a:solidFill>
                <a:srgbClr val="595959"/>
              </a:solidFill>
              <a:latin typeface="Source Sans Pro"/>
              <a:ea typeface="Source Sans Pro"/>
              <a:cs typeface="Source Sans Pro"/>
              <a:sym typeface="Source Sans Pro"/>
            </a:endParaRPr>
          </a:p>
          <a:p>
            <a:pPr lvl="0" algn="l" rtl="0">
              <a:spcBef>
                <a:spcPts val="0"/>
              </a:spcBef>
              <a:spcAft>
                <a:spcPts val="0"/>
              </a:spcAft>
            </a:pPr>
            <a:endParaRPr lang="en-GB" sz="1500" dirty="0">
              <a:solidFill>
                <a:srgbClr val="595959"/>
              </a:solidFill>
              <a:latin typeface="Source Sans Pro"/>
              <a:ea typeface="Source Sans Pro"/>
              <a:cs typeface="Source Sans Pro"/>
              <a:sym typeface="Source Sans Pro"/>
            </a:endParaRPr>
          </a:p>
          <a:p>
            <a:pPr lvl="0" algn="l" rtl="0">
              <a:spcBef>
                <a:spcPts val="0"/>
              </a:spcBef>
              <a:spcAft>
                <a:spcPts val="0"/>
              </a:spcAft>
            </a:pPr>
            <a:endParaRPr lang="en-GB" sz="1500" dirty="0">
              <a:solidFill>
                <a:srgbClr val="595959"/>
              </a:solidFill>
              <a:latin typeface="Source Sans Pro"/>
              <a:ea typeface="Source Sans Pro"/>
              <a:cs typeface="Source Sans Pro"/>
              <a:sym typeface="Source Sans Pro"/>
            </a:endParaRPr>
          </a:p>
          <a:p>
            <a:pPr marL="285750" lvl="0" indent="-285750" algn="l" rtl="0">
              <a:spcBef>
                <a:spcPts val="0"/>
              </a:spcBef>
              <a:spcAft>
                <a:spcPts val="0"/>
              </a:spcAft>
              <a:buFont typeface="Arial" panose="020B0604020202020204" pitchFamily="34" charset="0"/>
              <a:buChar char="•"/>
            </a:pPr>
            <a:endParaRPr lang="en-GB" sz="1500" dirty="0">
              <a:solidFill>
                <a:srgbClr val="595959"/>
              </a:solidFill>
              <a:latin typeface="Source Sans Pro"/>
              <a:ea typeface="Source Sans Pro"/>
              <a:cs typeface="Source Sans Pro"/>
              <a:sym typeface="Source Sans Pro"/>
            </a:endParaRPr>
          </a:p>
          <a:p>
            <a:pPr marL="285750" lvl="0" indent="-285750" algn="l" rtl="0">
              <a:spcBef>
                <a:spcPts val="0"/>
              </a:spcBef>
              <a:spcAft>
                <a:spcPts val="0"/>
              </a:spcAft>
              <a:buFont typeface="Arial" panose="020B0604020202020204" pitchFamily="34" charset="0"/>
              <a:buChar char="•"/>
            </a:pPr>
            <a:endParaRPr sz="1500" dirty="0">
              <a:solidFill>
                <a:srgbClr val="595959"/>
              </a:solidFill>
              <a:latin typeface="Source Sans Pro"/>
              <a:ea typeface="Source Sans Pro"/>
              <a:cs typeface="Source Sans Pro"/>
              <a:sym typeface="Source Sans Pro"/>
            </a:endParaRPr>
          </a:p>
        </p:txBody>
      </p:sp>
      <p:sp>
        <p:nvSpPr>
          <p:cNvPr id="2" name="Rectangle: Rounded Corners 1">
            <a:extLst>
              <a:ext uri="{FF2B5EF4-FFF2-40B4-BE49-F238E27FC236}">
                <a16:creationId xmlns:a16="http://schemas.microsoft.com/office/drawing/2014/main" id="{0AE9C77C-80CB-0D30-FAA2-9D8087DBFB37}"/>
              </a:ext>
            </a:extLst>
          </p:cNvPr>
          <p:cNvSpPr/>
          <p:nvPr/>
        </p:nvSpPr>
        <p:spPr>
          <a:xfrm>
            <a:off x="6738226" y="1814412"/>
            <a:ext cx="2133313" cy="2866539"/>
          </a:xfrm>
          <a:prstGeom prst="roundRect">
            <a:avLst/>
          </a:prstGeom>
          <a:ln>
            <a:solidFill>
              <a:schemeClr val="accent3">
                <a:lumMod val="40000"/>
                <a:lumOff val="60000"/>
              </a:schemeClr>
            </a:solidFill>
          </a:ln>
        </p:spPr>
        <p:style>
          <a:lnRef idx="2">
            <a:schemeClr val="accent1"/>
          </a:lnRef>
          <a:fillRef idx="1">
            <a:schemeClr val="lt1"/>
          </a:fillRef>
          <a:effectRef idx="0">
            <a:schemeClr val="accent1"/>
          </a:effectRef>
          <a:fontRef idx="minor">
            <a:schemeClr val="dk1"/>
          </a:fontRef>
        </p:style>
        <p:txBody>
          <a:bodyPr rtlCol="0" anchor="ctr"/>
          <a:lstStyle/>
          <a:p>
            <a:r>
              <a:rPr lang="en-GB" sz="1600" b="1" dirty="0">
                <a:solidFill>
                  <a:schemeClr val="accent2">
                    <a:lumMod val="75000"/>
                  </a:schemeClr>
                </a:solidFill>
              </a:rPr>
              <a:t>Conclusion</a:t>
            </a:r>
          </a:p>
          <a:p>
            <a:endParaRPr lang="en-GB" sz="1400" b="1" dirty="0">
              <a:solidFill>
                <a:schemeClr val="accent2">
                  <a:lumMod val="75000"/>
                </a:schemeClr>
              </a:solidFill>
            </a:endParaRPr>
          </a:p>
          <a:p>
            <a:r>
              <a:rPr lang="en-GB" sz="1200" dirty="0">
                <a:solidFill>
                  <a:schemeClr val="tx1"/>
                </a:solidFill>
              </a:rPr>
              <a:t>Data visualisation helps to tell stories by curating data into a form easier to understand, highlighting the trends and outliers. By learning to use Power BI, I was able to visualise data and conduct basic analysis.</a:t>
            </a:r>
          </a:p>
        </p:txBody>
      </p:sp>
      <p:pic>
        <p:nvPicPr>
          <p:cNvPr id="7" name="Picture 6">
            <a:extLst>
              <a:ext uri="{FF2B5EF4-FFF2-40B4-BE49-F238E27FC236}">
                <a16:creationId xmlns:a16="http://schemas.microsoft.com/office/drawing/2014/main" id="{FF2D0D09-9818-31A9-35B9-6096D89275F2}"/>
              </a:ext>
            </a:extLst>
          </p:cNvPr>
          <p:cNvPicPr>
            <a:picLocks noChangeAspect="1"/>
          </p:cNvPicPr>
          <p:nvPr/>
        </p:nvPicPr>
        <p:blipFill>
          <a:blip r:embed="rId3"/>
          <a:stretch>
            <a:fillRect/>
          </a:stretch>
        </p:blipFill>
        <p:spPr>
          <a:xfrm>
            <a:off x="306807" y="1554300"/>
            <a:ext cx="6145197" cy="3283440"/>
          </a:xfrm>
          <a:prstGeom prst="rect">
            <a:avLst/>
          </a:prstGeom>
          <a:ln w="12700">
            <a:solidFill>
              <a:schemeClr val="accent3">
                <a:lumMod val="60000"/>
                <a:lumOff val="40000"/>
              </a:schemeClr>
            </a:solidFill>
          </a:ln>
        </p:spPr>
      </p:pic>
    </p:spTree>
    <p:extLst>
      <p:ext uri="{BB962C8B-B14F-4D97-AF65-F5344CB8AC3E}">
        <p14:creationId xmlns:p14="http://schemas.microsoft.com/office/powerpoint/2010/main" val="95480655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28"/>
          <p:cNvSpPr>
            <a:spLocks noGrp="1"/>
          </p:cNvSpPr>
          <p:nvPr>
            <p:ph type="body" idx="1"/>
          </p:nvPr>
        </p:nvSpPr>
        <p:spPr>
          <a:prstGeom prst="parallelogram">
            <a:avLst>
              <a:gd name="adj" fmla="val 37388"/>
            </a:avLst>
          </a:prstGeom>
          <a:solidFill>
            <a:schemeClr val="dk2"/>
          </a:solid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3F3F3F"/>
              </a:buClr>
              <a:buSzPts val="100"/>
              <a:buNone/>
            </a:pPr>
            <a:r>
              <a:rPr lang="en" dirty="0"/>
              <a:t> </a:t>
            </a:r>
            <a:endParaRPr dirty="0"/>
          </a:p>
        </p:txBody>
      </p:sp>
      <p:sp>
        <p:nvSpPr>
          <p:cNvPr id="174" name="Google Shape;174;p28"/>
          <p:cNvSpPr>
            <a:spLocks noGrp="1"/>
          </p:cNvSpPr>
          <p:nvPr>
            <p:ph type="body" idx="2"/>
          </p:nvPr>
        </p:nvSpPr>
        <p:spPr>
          <a:xfrm>
            <a:off x="-171640" y="-25661"/>
            <a:ext cx="2098200" cy="317700"/>
          </a:xfrm>
          <a:prstGeom prst="parallelogram">
            <a:avLst>
              <a:gd name="adj" fmla="val 37388"/>
            </a:avLst>
          </a:prstGeom>
          <a:solidFill>
            <a:schemeClr val="accent2">
              <a:lumMod val="20000"/>
              <a:lumOff val="80000"/>
            </a:schemeClr>
          </a:solidFill>
          <a:ln>
            <a:noFill/>
          </a:ln>
        </p:spPr>
        <p:txBody>
          <a:bodyPr spcFirstLastPara="1" vert="horz" wrap="square" lIns="91425" tIns="45700" rIns="91425" bIns="45700" rtlCol="0" anchor="t" anchorCtr="0">
            <a:noAutofit/>
          </a:bodyPr>
          <a:lstStyle/>
          <a:p>
            <a:pPr marL="0" indent="0">
              <a:spcBef>
                <a:spcPts val="0"/>
              </a:spcBef>
            </a:pPr>
            <a:r>
              <a:rPr lang="en"/>
              <a:t> </a:t>
            </a:r>
            <a:endParaRPr/>
          </a:p>
        </p:txBody>
      </p:sp>
      <p:sp>
        <p:nvSpPr>
          <p:cNvPr id="175" name="Google Shape;175;p28"/>
          <p:cNvSpPr txBox="1">
            <a:spLocks noGrp="1"/>
          </p:cNvSpPr>
          <p:nvPr>
            <p:ph type="body" idx="3"/>
          </p:nvPr>
        </p:nvSpPr>
        <p:spPr>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900"/>
              <a:buNone/>
            </a:pPr>
            <a:r>
              <a:rPr lang="en" sz="1000" dirty="0">
                <a:latin typeface="Source Sans Pro"/>
                <a:ea typeface="Source Sans Pro"/>
                <a:cs typeface="Source Sans Pro"/>
                <a:sym typeface="Source Sans Pro"/>
              </a:rPr>
              <a:t>Smitha Chundakkad</a:t>
            </a:r>
            <a:endParaRPr sz="1000" dirty="0">
              <a:latin typeface="Source Sans Pro"/>
              <a:ea typeface="Source Sans Pro"/>
              <a:cs typeface="Source Sans Pro"/>
              <a:sym typeface="Source Sans Pro"/>
            </a:endParaRPr>
          </a:p>
        </p:txBody>
      </p:sp>
      <p:sp>
        <p:nvSpPr>
          <p:cNvPr id="176" name="Google Shape;176;p28"/>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a:buClr>
                <a:schemeClr val="dk1"/>
              </a:buClr>
              <a:buSzPts val="1100"/>
            </a:pPr>
            <a:r>
              <a:rPr lang="en-GB" dirty="0"/>
              <a:t>Outcome-What I learned in the Bootcamp</a:t>
            </a:r>
            <a:endParaRPr dirty="0"/>
          </a:p>
        </p:txBody>
      </p:sp>
      <p:sp>
        <p:nvSpPr>
          <p:cNvPr id="177" name="Google Shape;177;p28"/>
          <p:cNvSpPr txBox="1"/>
          <p:nvPr/>
        </p:nvSpPr>
        <p:spPr>
          <a:xfrm flipH="1">
            <a:off x="156117" y="3508916"/>
            <a:ext cx="91217" cy="1761893"/>
          </a:xfrm>
          <a:prstGeom prst="rect">
            <a:avLst/>
          </a:prstGeom>
          <a:noFill/>
          <a:ln>
            <a:noFill/>
          </a:ln>
        </p:spPr>
        <p:txBody>
          <a:bodyPr spcFirstLastPara="1" wrap="square" lIns="91425" tIns="91425" rIns="91425" bIns="91425" anchor="t" anchorCtr="0">
            <a:noAutofit/>
          </a:bodyPr>
          <a:lstStyle/>
          <a:p>
            <a:pPr lvl="0" algn="l" rtl="0">
              <a:spcBef>
                <a:spcPts val="0"/>
              </a:spcBef>
              <a:spcAft>
                <a:spcPts val="0"/>
              </a:spcAft>
            </a:pPr>
            <a:endParaRPr lang="en-GB" sz="1500" dirty="0">
              <a:solidFill>
                <a:srgbClr val="595959"/>
              </a:solidFill>
              <a:latin typeface="Source Sans Pro"/>
              <a:ea typeface="Source Sans Pro"/>
              <a:cs typeface="Source Sans Pro"/>
              <a:sym typeface="Source Sans Pro"/>
            </a:endParaRPr>
          </a:p>
          <a:p>
            <a:pPr lvl="0" algn="l" rtl="0">
              <a:spcBef>
                <a:spcPts val="0"/>
              </a:spcBef>
              <a:spcAft>
                <a:spcPts val="0"/>
              </a:spcAft>
            </a:pPr>
            <a:endParaRPr lang="en-GB" sz="1500" dirty="0">
              <a:solidFill>
                <a:srgbClr val="595959"/>
              </a:solidFill>
              <a:latin typeface="Source Sans Pro"/>
              <a:ea typeface="Source Sans Pro"/>
              <a:cs typeface="Source Sans Pro"/>
              <a:sym typeface="Source Sans Pro"/>
            </a:endParaRPr>
          </a:p>
          <a:p>
            <a:pPr lvl="0" algn="l" rtl="0">
              <a:spcBef>
                <a:spcPts val="0"/>
              </a:spcBef>
              <a:spcAft>
                <a:spcPts val="0"/>
              </a:spcAft>
            </a:pPr>
            <a:endParaRPr lang="en-GB" sz="1500" dirty="0">
              <a:solidFill>
                <a:srgbClr val="595959"/>
              </a:solidFill>
              <a:latin typeface="Source Sans Pro"/>
              <a:ea typeface="Source Sans Pro"/>
              <a:cs typeface="Source Sans Pro"/>
              <a:sym typeface="Source Sans Pro"/>
            </a:endParaRPr>
          </a:p>
          <a:p>
            <a:pPr marL="285750" lvl="0" indent="-285750" algn="l" rtl="0">
              <a:spcBef>
                <a:spcPts val="0"/>
              </a:spcBef>
              <a:spcAft>
                <a:spcPts val="0"/>
              </a:spcAft>
              <a:buFont typeface="Arial" panose="020B0604020202020204" pitchFamily="34" charset="0"/>
              <a:buChar char="•"/>
            </a:pPr>
            <a:endParaRPr lang="en-GB" sz="1500" dirty="0">
              <a:solidFill>
                <a:srgbClr val="595959"/>
              </a:solidFill>
              <a:latin typeface="Source Sans Pro"/>
              <a:ea typeface="Source Sans Pro"/>
              <a:cs typeface="Source Sans Pro"/>
              <a:sym typeface="Source Sans Pro"/>
            </a:endParaRPr>
          </a:p>
          <a:p>
            <a:pPr marL="285750" lvl="0" indent="-285750" algn="l" rtl="0">
              <a:spcBef>
                <a:spcPts val="0"/>
              </a:spcBef>
              <a:spcAft>
                <a:spcPts val="0"/>
              </a:spcAft>
              <a:buFont typeface="Arial" panose="020B0604020202020204" pitchFamily="34" charset="0"/>
              <a:buChar char="•"/>
            </a:pPr>
            <a:endParaRPr sz="1500" dirty="0">
              <a:solidFill>
                <a:srgbClr val="595959"/>
              </a:solidFill>
              <a:latin typeface="Source Sans Pro"/>
              <a:ea typeface="Source Sans Pro"/>
              <a:cs typeface="Source Sans Pro"/>
              <a:sym typeface="Source Sans Pro"/>
            </a:endParaRPr>
          </a:p>
        </p:txBody>
      </p:sp>
      <p:sp>
        <p:nvSpPr>
          <p:cNvPr id="4" name="Rectangle: Rounded Corners 3">
            <a:extLst>
              <a:ext uri="{FF2B5EF4-FFF2-40B4-BE49-F238E27FC236}">
                <a16:creationId xmlns:a16="http://schemas.microsoft.com/office/drawing/2014/main" id="{FD9D2C43-8879-5F3A-C81B-18E64DDEDB26}"/>
              </a:ext>
            </a:extLst>
          </p:cNvPr>
          <p:cNvSpPr/>
          <p:nvPr/>
        </p:nvSpPr>
        <p:spPr>
          <a:xfrm>
            <a:off x="689517" y="1722147"/>
            <a:ext cx="7463882" cy="3387997"/>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marL="285750" indent="-285750">
              <a:buFont typeface="Arial" panose="020B0604020202020204" pitchFamily="34" charset="0"/>
              <a:buChar char="•"/>
            </a:pPr>
            <a:r>
              <a:rPr lang="en-GB" sz="1200" dirty="0"/>
              <a:t>Starting the bootcamp with basic Excel skills, I had minimal knowledge of Data Analysis.</a:t>
            </a:r>
          </a:p>
          <a:p>
            <a:pPr marL="285750" indent="-285750">
              <a:buFont typeface="Arial" panose="020B0604020202020204" pitchFamily="34" charset="0"/>
              <a:buChar char="•"/>
            </a:pPr>
            <a:endParaRPr lang="en-GB" sz="1200" dirty="0"/>
          </a:p>
          <a:p>
            <a:pPr marL="285750" indent="-285750">
              <a:buFont typeface="Arial" panose="020B0604020202020204" pitchFamily="34" charset="0"/>
              <a:buChar char="•"/>
            </a:pPr>
            <a:r>
              <a:rPr lang="en-GB" sz="1200" dirty="0"/>
              <a:t>After the fast paced learning of 10 weeks, I can now use Excel to do Data Cleaning, use simple and nested formulas and use complex functions like VLOOKUP and XLOOKUP to do Data Manipulation.</a:t>
            </a:r>
          </a:p>
          <a:p>
            <a:pPr marL="285750" indent="-285750">
              <a:buFont typeface="Arial" panose="020B0604020202020204" pitchFamily="34" charset="0"/>
              <a:buChar char="•"/>
            </a:pPr>
            <a:endParaRPr lang="en-GB" sz="1200" dirty="0"/>
          </a:p>
          <a:p>
            <a:pPr marL="285750" indent="-285750">
              <a:buFont typeface="Arial" panose="020B0604020202020204" pitchFamily="34" charset="0"/>
              <a:buChar char="•"/>
            </a:pPr>
            <a:r>
              <a:rPr lang="en-GB" sz="1200" dirty="0"/>
              <a:t>I can use Data Extraction to retrieve data out of data sources for further data processing.</a:t>
            </a:r>
          </a:p>
          <a:p>
            <a:pPr marL="285750" indent="-285750">
              <a:buFont typeface="Arial" panose="020B0604020202020204" pitchFamily="34" charset="0"/>
              <a:buChar char="•"/>
            </a:pPr>
            <a:endParaRPr lang="en-GB" sz="1200" dirty="0"/>
          </a:p>
          <a:p>
            <a:pPr marL="285750" indent="-285750">
              <a:buFont typeface="Arial" panose="020B0604020202020204" pitchFamily="34" charset="0"/>
              <a:buChar char="•"/>
            </a:pPr>
            <a:r>
              <a:rPr lang="en-GB" sz="1200" dirty="0"/>
              <a:t>I am equipped with the knowledge of how to efficiently use Pivot tables and charts to make the Analysis simpler and easily readable.</a:t>
            </a:r>
          </a:p>
          <a:p>
            <a:pPr marL="285750" indent="-285750">
              <a:buFont typeface="Arial" panose="020B0604020202020204" pitchFamily="34" charset="0"/>
              <a:buChar char="•"/>
            </a:pPr>
            <a:endParaRPr lang="en-GB" sz="1200" dirty="0"/>
          </a:p>
          <a:p>
            <a:pPr marL="285750" indent="-285750">
              <a:buFont typeface="Arial" panose="020B0604020202020204" pitchFamily="34" charset="0"/>
              <a:buChar char="•"/>
            </a:pPr>
            <a:r>
              <a:rPr lang="en-GB" sz="1200" dirty="0"/>
              <a:t>I can also use Power BI Dashboard to visually represent the findings, so that the results are dynamic and easily understandable to any audience of varying technical skills.</a:t>
            </a:r>
          </a:p>
          <a:p>
            <a:pPr marL="285750" indent="-285750">
              <a:buFont typeface="Arial" panose="020B0604020202020204" pitchFamily="34" charset="0"/>
              <a:buChar char="•"/>
            </a:pPr>
            <a:endParaRPr lang="en-GB" sz="1200" dirty="0"/>
          </a:p>
          <a:p>
            <a:pPr marL="285750" indent="-285750">
              <a:buFont typeface="Arial" panose="020B0604020202020204" pitchFamily="34" charset="0"/>
              <a:buChar char="•"/>
            </a:pPr>
            <a:r>
              <a:rPr lang="en-GB" sz="1200" dirty="0"/>
              <a:t>I can use these newly attained skills to further my career in the research field or apply for new jobs.</a:t>
            </a:r>
          </a:p>
        </p:txBody>
      </p:sp>
      <p:pic>
        <p:nvPicPr>
          <p:cNvPr id="8" name="Picture 7">
            <a:extLst>
              <a:ext uri="{FF2B5EF4-FFF2-40B4-BE49-F238E27FC236}">
                <a16:creationId xmlns:a16="http://schemas.microsoft.com/office/drawing/2014/main" id="{F03948E6-5C9D-55D3-2E6D-B19BD24DEB83}"/>
              </a:ext>
            </a:extLst>
          </p:cNvPr>
          <p:cNvPicPr>
            <a:picLocks noChangeAspect="1"/>
          </p:cNvPicPr>
          <p:nvPr/>
        </p:nvPicPr>
        <p:blipFill>
          <a:blip r:embed="rId3"/>
          <a:stretch>
            <a:fillRect/>
          </a:stretch>
        </p:blipFill>
        <p:spPr>
          <a:xfrm>
            <a:off x="6278880" y="313381"/>
            <a:ext cx="2651281" cy="1341152"/>
          </a:xfrm>
          <a:prstGeom prst="rect">
            <a:avLst/>
          </a:prstGeom>
          <a:ln>
            <a:solidFill>
              <a:schemeClr val="accent5">
                <a:lumMod val="50000"/>
              </a:schemeClr>
            </a:solidFill>
          </a:ln>
        </p:spPr>
      </p:pic>
    </p:spTree>
    <p:extLst>
      <p:ext uri="{BB962C8B-B14F-4D97-AF65-F5344CB8AC3E}">
        <p14:creationId xmlns:p14="http://schemas.microsoft.com/office/powerpoint/2010/main" val="23272990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25"/>
          <p:cNvSpPr>
            <a:spLocks noGrp="1"/>
          </p:cNvSpPr>
          <p:nvPr>
            <p:ph type="body" idx="1"/>
          </p:nvPr>
        </p:nvSpPr>
        <p:spPr>
          <a:prstGeom prst="parallelogram">
            <a:avLst>
              <a:gd name="adj" fmla="val 37388"/>
            </a:avLst>
          </a:prstGeom>
          <a:solidFill>
            <a:schemeClr val="dk2"/>
          </a:solid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3F3F3F"/>
              </a:buClr>
              <a:buSzPts val="100"/>
              <a:buNone/>
            </a:pPr>
            <a:r>
              <a:rPr lang="en" dirty="0"/>
              <a:t> </a:t>
            </a:r>
            <a:endParaRPr dirty="0"/>
          </a:p>
        </p:txBody>
      </p:sp>
      <p:sp>
        <p:nvSpPr>
          <p:cNvPr id="147" name="Google Shape;147;p25"/>
          <p:cNvSpPr>
            <a:spLocks noGrp="1"/>
          </p:cNvSpPr>
          <p:nvPr>
            <p:ph type="body" idx="2"/>
          </p:nvPr>
        </p:nvSpPr>
        <p:spPr>
          <a:prstGeom prst="parallelogram">
            <a:avLst>
              <a:gd name="adj" fmla="val 37388"/>
            </a:avLst>
          </a:prstGeom>
          <a:solidFill>
            <a:schemeClr val="accent2">
              <a:lumMod val="20000"/>
              <a:lumOff val="80000"/>
            </a:schemeClr>
          </a:solidFill>
          <a:ln>
            <a:noFill/>
          </a:ln>
        </p:spPr>
        <p:txBody>
          <a:bodyPr spcFirstLastPara="1" vert="horz" wrap="square" lIns="91425" tIns="45700" rIns="91425" bIns="45700" rtlCol="0" anchor="t" anchorCtr="0">
            <a:noAutofit/>
          </a:bodyPr>
          <a:lstStyle/>
          <a:p>
            <a:pPr marL="0" indent="0">
              <a:spcBef>
                <a:spcPts val="0"/>
              </a:spcBef>
            </a:pPr>
            <a:r>
              <a:rPr lang="en" dirty="0"/>
              <a:t> </a:t>
            </a:r>
            <a:endParaRPr dirty="0"/>
          </a:p>
        </p:txBody>
      </p:sp>
      <p:sp>
        <p:nvSpPr>
          <p:cNvPr id="148" name="Google Shape;148;p25"/>
          <p:cNvSpPr txBox="1">
            <a:spLocks noGrp="1"/>
          </p:cNvSpPr>
          <p:nvPr>
            <p:ph type="body" idx="3"/>
          </p:nvPr>
        </p:nvSpPr>
        <p:spPr>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900"/>
              <a:buNone/>
            </a:pPr>
            <a:r>
              <a:rPr lang="en" dirty="0"/>
              <a:t>Smitha Chundakkad</a:t>
            </a:r>
            <a:endParaRPr dirty="0">
              <a:latin typeface="Source Sans Pro"/>
              <a:ea typeface="Source Sans Pro"/>
              <a:cs typeface="Source Sans Pro"/>
              <a:sym typeface="Source Sans Pro"/>
            </a:endParaRPr>
          </a:p>
        </p:txBody>
      </p:sp>
      <p:sp>
        <p:nvSpPr>
          <p:cNvPr id="149" name="Google Shape;149;p25"/>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1100"/>
              <a:buFont typeface="Arial"/>
              <a:buNone/>
            </a:pPr>
            <a:r>
              <a:rPr lang="en" dirty="0"/>
              <a:t>Task 1 - Data sourcing and extraction</a:t>
            </a:r>
            <a:endParaRPr dirty="0"/>
          </a:p>
        </p:txBody>
      </p:sp>
      <p:sp>
        <p:nvSpPr>
          <p:cNvPr id="150" name="Google Shape;150;p25"/>
          <p:cNvSpPr txBox="1"/>
          <p:nvPr/>
        </p:nvSpPr>
        <p:spPr>
          <a:xfrm>
            <a:off x="230459" y="1051205"/>
            <a:ext cx="8683082" cy="3691785"/>
          </a:xfrm>
          <a:prstGeom prst="rect">
            <a:avLst/>
          </a:prstGeom>
        </p:spPr>
        <p:style>
          <a:lnRef idx="2">
            <a:schemeClr val="accent6"/>
          </a:lnRef>
          <a:fillRef idx="1">
            <a:schemeClr val="lt1"/>
          </a:fillRef>
          <a:effectRef idx="0">
            <a:schemeClr val="accent6"/>
          </a:effectRef>
          <a:fontRef idx="minor">
            <a:schemeClr val="dk1"/>
          </a:fontRef>
        </p:style>
        <p:txBody>
          <a:bodyPr wrap="square" rtlCol="0" anchor="t" anchorCtr="0"/>
          <a:lstStyle>
            <a:defPPr>
              <a:defRPr lang="en-US"/>
            </a:defPPr>
            <a:lvl1pPr>
              <a:defRPr sz="1400">
                <a:solidFill>
                  <a:schemeClr val="dk1"/>
                </a:solidFill>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endParaRPr lang="en-GB" dirty="0">
              <a:sym typeface="Source Sans Pro"/>
            </a:endParaRPr>
          </a:p>
          <a:p>
            <a:endParaRPr lang="en-GB" dirty="0">
              <a:sym typeface="Source Sans Pro"/>
            </a:endParaRPr>
          </a:p>
          <a:p>
            <a:endParaRPr lang="en-GB" dirty="0">
              <a:sym typeface="Source Sans Pro"/>
            </a:endParaRPr>
          </a:p>
        </p:txBody>
      </p:sp>
      <p:pic>
        <p:nvPicPr>
          <p:cNvPr id="3" name="Picture 2">
            <a:extLst>
              <a:ext uri="{FF2B5EF4-FFF2-40B4-BE49-F238E27FC236}">
                <a16:creationId xmlns:a16="http://schemas.microsoft.com/office/drawing/2014/main" id="{1257D6DD-DA10-F347-D5E4-5F08A2439EE0}"/>
              </a:ext>
            </a:extLst>
          </p:cNvPr>
          <p:cNvPicPr>
            <a:picLocks noChangeAspect="1"/>
          </p:cNvPicPr>
          <p:nvPr/>
        </p:nvPicPr>
        <p:blipFill>
          <a:blip r:embed="rId3"/>
          <a:stretch>
            <a:fillRect/>
          </a:stretch>
        </p:blipFill>
        <p:spPr>
          <a:xfrm>
            <a:off x="5167957" y="2241042"/>
            <a:ext cx="3635296" cy="2312683"/>
          </a:xfrm>
          <a:prstGeom prst="rect">
            <a:avLst/>
          </a:prstGeom>
        </p:spPr>
      </p:pic>
      <p:sp>
        <p:nvSpPr>
          <p:cNvPr id="8" name="TextBox 7">
            <a:extLst>
              <a:ext uri="{FF2B5EF4-FFF2-40B4-BE49-F238E27FC236}">
                <a16:creationId xmlns:a16="http://schemas.microsoft.com/office/drawing/2014/main" id="{CB7341B3-93ED-43C2-C5A5-6F584A10E00C}"/>
              </a:ext>
            </a:extLst>
          </p:cNvPr>
          <p:cNvSpPr txBox="1"/>
          <p:nvPr/>
        </p:nvSpPr>
        <p:spPr>
          <a:xfrm>
            <a:off x="340747" y="2353750"/>
            <a:ext cx="4631472" cy="2092881"/>
          </a:xfrm>
          <a:prstGeom prst="rect">
            <a:avLst/>
          </a:prstGeom>
          <a:noFill/>
        </p:spPr>
        <p:txBody>
          <a:bodyPr wrap="square" rtlCol="0">
            <a:spAutoFit/>
          </a:bodyPr>
          <a:lstStyle/>
          <a:p>
            <a:r>
              <a:rPr lang="en-GB" sz="1400" dirty="0"/>
              <a:t>To answer the question I extracted two data sets –</a:t>
            </a:r>
          </a:p>
          <a:p>
            <a:endParaRPr lang="en-GB" sz="1400" dirty="0"/>
          </a:p>
          <a:p>
            <a:r>
              <a:rPr lang="en-GB" sz="1400" dirty="0"/>
              <a:t>1. Most profitable movies based on world wide gross</a:t>
            </a:r>
          </a:p>
          <a:p>
            <a:r>
              <a:rPr lang="en-GB" sz="1400" dirty="0">
                <a:solidFill>
                  <a:schemeClr val="accent1">
                    <a:lumMod val="60000"/>
                    <a:lumOff val="40000"/>
                  </a:schemeClr>
                </a:solidFill>
                <a:hlinkClick r:id="rId4">
                  <a:extLst>
                    <a:ext uri="{A12FA001-AC4F-418D-AE19-62706E023703}">
                      <ahyp:hlinkClr xmlns:ahyp="http://schemas.microsoft.com/office/drawing/2018/hyperlinkcolor" val="tx"/>
                    </a:ext>
                  </a:extLst>
                </a:hlinkClick>
              </a:rPr>
              <a:t>https://www.the-numbers.com/movie/budgets</a:t>
            </a:r>
            <a:endParaRPr lang="en-GB" sz="1400" dirty="0">
              <a:solidFill>
                <a:schemeClr val="accent1">
                  <a:lumMod val="60000"/>
                  <a:lumOff val="40000"/>
                </a:schemeClr>
              </a:solidFill>
            </a:endParaRPr>
          </a:p>
          <a:p>
            <a:endParaRPr lang="en-GB" sz="1400" dirty="0"/>
          </a:p>
          <a:p>
            <a:r>
              <a:rPr lang="en-GB" sz="1400" dirty="0"/>
              <a:t>2. List of movies with genre they belong to</a:t>
            </a:r>
          </a:p>
          <a:p>
            <a:r>
              <a:rPr lang="en-GB" sz="1400" dirty="0">
                <a:solidFill>
                  <a:schemeClr val="accent1">
                    <a:lumMod val="60000"/>
                    <a:lumOff val="40000"/>
                  </a:schemeClr>
                </a:solidFill>
                <a:hlinkClick r:id="rId5">
                  <a:extLst>
                    <a:ext uri="{A12FA001-AC4F-418D-AE19-62706E023703}">
                      <ahyp:hlinkClr xmlns:ahyp="http://schemas.microsoft.com/office/drawing/2018/hyperlinkcolor" val="tx"/>
                    </a:ext>
                  </a:extLst>
                </a:hlinkClick>
              </a:rPr>
              <a:t>https://datasets.imdbws.com/</a:t>
            </a:r>
            <a:endParaRPr lang="en-GB" sz="1400" dirty="0">
              <a:solidFill>
                <a:schemeClr val="accent1">
                  <a:lumMod val="60000"/>
                  <a:lumOff val="40000"/>
                </a:schemeClr>
              </a:solidFill>
            </a:endParaRPr>
          </a:p>
          <a:p>
            <a:endParaRPr lang="en-GB" dirty="0"/>
          </a:p>
        </p:txBody>
      </p:sp>
      <p:sp>
        <p:nvSpPr>
          <p:cNvPr id="2" name="Rectangle: Rounded Corners 1">
            <a:extLst>
              <a:ext uri="{FF2B5EF4-FFF2-40B4-BE49-F238E27FC236}">
                <a16:creationId xmlns:a16="http://schemas.microsoft.com/office/drawing/2014/main" id="{6ED52F54-9409-27E6-C85D-D7339C025127}"/>
              </a:ext>
            </a:extLst>
          </p:cNvPr>
          <p:cNvSpPr/>
          <p:nvPr/>
        </p:nvSpPr>
        <p:spPr>
          <a:xfrm>
            <a:off x="1680117" y="1442061"/>
            <a:ext cx="5226205" cy="408126"/>
          </a:xfrm>
          <a:prstGeom prst="roundRect">
            <a:avLst>
              <a:gd name="adj" fmla="val 0"/>
            </a:avLst>
          </a:prstGeom>
        </p:spPr>
        <p:style>
          <a:lnRef idx="2">
            <a:schemeClr val="accent6"/>
          </a:lnRef>
          <a:fillRef idx="1">
            <a:schemeClr val="lt1"/>
          </a:fillRef>
          <a:effectRef idx="0">
            <a:schemeClr val="accent6"/>
          </a:effectRef>
          <a:fontRef idx="minor">
            <a:schemeClr val="dk1"/>
          </a:fontRef>
        </p:style>
        <p:txBody>
          <a:bodyPr rtlCol="0" anchor="ctr"/>
          <a:lstStyle/>
          <a:p>
            <a:r>
              <a:rPr lang="en-GB" sz="1800">
                <a:latin typeface="Amasis MT Pro Black" panose="02040A04050005020304" pitchFamily="18" charset="0"/>
                <a:sym typeface="Source Sans Pro"/>
              </a:rPr>
              <a:t>Most profitable English movies by Genre</a:t>
            </a:r>
            <a:endParaRPr lang="en-GB" sz="1800" dirty="0">
              <a:latin typeface="Amasis MT Pro Black" panose="02040A04050005020304" pitchFamily="18" charset="0"/>
              <a:sym typeface="Source Sans Pro"/>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25"/>
          <p:cNvSpPr>
            <a:spLocks noGrp="1"/>
          </p:cNvSpPr>
          <p:nvPr>
            <p:ph type="body" idx="1"/>
          </p:nvPr>
        </p:nvSpPr>
        <p:spPr>
          <a:prstGeom prst="parallelogram">
            <a:avLst>
              <a:gd name="adj" fmla="val 37388"/>
            </a:avLst>
          </a:prstGeom>
          <a:solidFill>
            <a:schemeClr val="dk2"/>
          </a:solid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3F3F3F"/>
              </a:buClr>
              <a:buSzPts val="100"/>
              <a:buNone/>
            </a:pPr>
            <a:r>
              <a:rPr lang="en" dirty="0"/>
              <a:t> </a:t>
            </a:r>
            <a:endParaRPr dirty="0"/>
          </a:p>
        </p:txBody>
      </p:sp>
      <p:sp>
        <p:nvSpPr>
          <p:cNvPr id="147" name="Google Shape;147;p25"/>
          <p:cNvSpPr>
            <a:spLocks noGrp="1"/>
          </p:cNvSpPr>
          <p:nvPr>
            <p:ph type="body" idx="2"/>
          </p:nvPr>
        </p:nvSpPr>
        <p:spPr>
          <a:prstGeom prst="parallelogram">
            <a:avLst>
              <a:gd name="adj" fmla="val 37388"/>
            </a:avLst>
          </a:prstGeom>
          <a:solidFill>
            <a:schemeClr val="accent2">
              <a:lumMod val="20000"/>
              <a:lumOff val="80000"/>
            </a:schemeClr>
          </a:solidFill>
          <a:ln>
            <a:noFill/>
          </a:ln>
        </p:spPr>
        <p:txBody>
          <a:bodyPr spcFirstLastPara="1" vert="horz" wrap="square" lIns="91425" tIns="45700" rIns="91425" bIns="45700" rtlCol="0" anchor="t" anchorCtr="0">
            <a:noAutofit/>
          </a:bodyPr>
          <a:lstStyle/>
          <a:p>
            <a:pPr marL="0" indent="0">
              <a:spcBef>
                <a:spcPts val="0"/>
              </a:spcBef>
            </a:pPr>
            <a:r>
              <a:rPr lang="en" dirty="0"/>
              <a:t> </a:t>
            </a:r>
            <a:endParaRPr dirty="0"/>
          </a:p>
        </p:txBody>
      </p:sp>
      <p:sp>
        <p:nvSpPr>
          <p:cNvPr id="148" name="Google Shape;148;p25"/>
          <p:cNvSpPr txBox="1">
            <a:spLocks noGrp="1"/>
          </p:cNvSpPr>
          <p:nvPr>
            <p:ph type="body" idx="3"/>
          </p:nvPr>
        </p:nvSpPr>
        <p:spPr>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900"/>
              <a:buNone/>
            </a:pPr>
            <a:r>
              <a:rPr lang="en" dirty="0"/>
              <a:t>Smitha Chundakkad</a:t>
            </a:r>
            <a:endParaRPr dirty="0">
              <a:latin typeface="Source Sans Pro"/>
              <a:ea typeface="Source Sans Pro"/>
              <a:cs typeface="Source Sans Pro"/>
              <a:sym typeface="Source Sans Pro"/>
            </a:endParaRPr>
          </a:p>
        </p:txBody>
      </p:sp>
      <p:sp>
        <p:nvSpPr>
          <p:cNvPr id="149" name="Google Shape;149;p25"/>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1100"/>
              <a:buFont typeface="Arial"/>
              <a:buNone/>
            </a:pPr>
            <a:r>
              <a:rPr lang="en" dirty="0"/>
              <a:t>Task 1 - Data sourcing and extraction</a:t>
            </a:r>
            <a:endParaRPr dirty="0"/>
          </a:p>
        </p:txBody>
      </p:sp>
      <p:pic>
        <p:nvPicPr>
          <p:cNvPr id="18" name="Picture 17">
            <a:extLst>
              <a:ext uri="{FF2B5EF4-FFF2-40B4-BE49-F238E27FC236}">
                <a16:creationId xmlns:a16="http://schemas.microsoft.com/office/drawing/2014/main" id="{A749C93C-B683-4697-CD70-7009D5B42C14}"/>
              </a:ext>
            </a:extLst>
          </p:cNvPr>
          <p:cNvPicPr>
            <a:picLocks noChangeAspect="1"/>
          </p:cNvPicPr>
          <p:nvPr/>
        </p:nvPicPr>
        <p:blipFill>
          <a:blip r:embed="rId3"/>
          <a:stretch>
            <a:fillRect/>
          </a:stretch>
        </p:blipFill>
        <p:spPr>
          <a:xfrm>
            <a:off x="119215" y="1707513"/>
            <a:ext cx="3415383" cy="2347474"/>
          </a:xfrm>
          <a:prstGeom prst="rect">
            <a:avLst/>
          </a:prstGeom>
          <a:ln>
            <a:solidFill>
              <a:schemeClr val="accent2">
                <a:lumMod val="75000"/>
              </a:schemeClr>
            </a:solidFill>
          </a:ln>
        </p:spPr>
      </p:pic>
      <p:pic>
        <p:nvPicPr>
          <p:cNvPr id="21" name="Picture 20">
            <a:extLst>
              <a:ext uri="{FF2B5EF4-FFF2-40B4-BE49-F238E27FC236}">
                <a16:creationId xmlns:a16="http://schemas.microsoft.com/office/drawing/2014/main" id="{0572DFE3-D736-80BB-6A4B-801E3E892071}"/>
              </a:ext>
            </a:extLst>
          </p:cNvPr>
          <p:cNvPicPr>
            <a:picLocks noChangeAspect="1"/>
          </p:cNvPicPr>
          <p:nvPr/>
        </p:nvPicPr>
        <p:blipFill>
          <a:blip r:embed="rId4"/>
          <a:stretch>
            <a:fillRect/>
          </a:stretch>
        </p:blipFill>
        <p:spPr>
          <a:xfrm>
            <a:off x="3670767" y="2678982"/>
            <a:ext cx="5413492" cy="2339827"/>
          </a:xfrm>
          <a:prstGeom prst="rect">
            <a:avLst/>
          </a:prstGeom>
          <a:ln>
            <a:solidFill>
              <a:schemeClr val="accent2">
                <a:lumMod val="75000"/>
              </a:schemeClr>
            </a:solidFill>
          </a:ln>
        </p:spPr>
      </p:pic>
      <p:sp>
        <p:nvSpPr>
          <p:cNvPr id="22" name="Rectangle: Rounded Corners 21">
            <a:extLst>
              <a:ext uri="{FF2B5EF4-FFF2-40B4-BE49-F238E27FC236}">
                <a16:creationId xmlns:a16="http://schemas.microsoft.com/office/drawing/2014/main" id="{08C304C6-D517-3A2D-9D6C-B6019642D40D}"/>
              </a:ext>
            </a:extLst>
          </p:cNvPr>
          <p:cNvSpPr/>
          <p:nvPr/>
        </p:nvSpPr>
        <p:spPr>
          <a:xfrm>
            <a:off x="2247120" y="953752"/>
            <a:ext cx="3321055" cy="418584"/>
          </a:xfrm>
          <a:prstGeom prst="roundRect">
            <a:avLst/>
          </a:prstGeom>
          <a:solidFill>
            <a:schemeClr val="accent3">
              <a:lumMod val="20000"/>
              <a:lumOff val="80000"/>
            </a:schemeClr>
          </a:solidFill>
        </p:spPr>
        <p:style>
          <a:lnRef idx="2">
            <a:schemeClr val="accent6"/>
          </a:lnRef>
          <a:fillRef idx="1">
            <a:schemeClr val="lt1"/>
          </a:fillRef>
          <a:effectRef idx="0">
            <a:schemeClr val="accent6"/>
          </a:effectRef>
          <a:fontRef idx="minor">
            <a:schemeClr val="dk1"/>
          </a:fontRef>
        </p:style>
        <p:txBody>
          <a:bodyPr wrap="square" rtlCol="0" anchor="t" anchorCtr="0"/>
          <a:lstStyle/>
          <a:p>
            <a:r>
              <a:rPr lang="en-GB" sz="1400" dirty="0"/>
              <a:t>Extracting data using Power query</a:t>
            </a:r>
          </a:p>
        </p:txBody>
      </p:sp>
      <p:sp>
        <p:nvSpPr>
          <p:cNvPr id="5" name="Arrow: Left 4">
            <a:extLst>
              <a:ext uri="{FF2B5EF4-FFF2-40B4-BE49-F238E27FC236}">
                <a16:creationId xmlns:a16="http://schemas.microsoft.com/office/drawing/2014/main" id="{4A1636F7-C5ED-66B5-C895-5F3FD1FBC85B}"/>
              </a:ext>
            </a:extLst>
          </p:cNvPr>
          <p:cNvSpPr/>
          <p:nvPr/>
        </p:nvSpPr>
        <p:spPr>
          <a:xfrm>
            <a:off x="3670767" y="1831466"/>
            <a:ext cx="1509132" cy="48463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t>Dataset 1</a:t>
            </a:r>
          </a:p>
        </p:txBody>
      </p:sp>
      <p:sp>
        <p:nvSpPr>
          <p:cNvPr id="6" name="Arrow: Right 5">
            <a:extLst>
              <a:ext uri="{FF2B5EF4-FFF2-40B4-BE49-F238E27FC236}">
                <a16:creationId xmlns:a16="http://schemas.microsoft.com/office/drawing/2014/main" id="{86ED8C6D-44CE-7956-B72F-83AE2F433EA9}"/>
              </a:ext>
            </a:extLst>
          </p:cNvPr>
          <p:cNvSpPr/>
          <p:nvPr/>
        </p:nvSpPr>
        <p:spPr>
          <a:xfrm>
            <a:off x="1956297" y="4353108"/>
            <a:ext cx="1505715"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t>Dataset 2</a:t>
            </a:r>
          </a:p>
        </p:txBody>
      </p:sp>
    </p:spTree>
    <p:extLst>
      <p:ext uri="{BB962C8B-B14F-4D97-AF65-F5344CB8AC3E}">
        <p14:creationId xmlns:p14="http://schemas.microsoft.com/office/powerpoint/2010/main" val="5936620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25"/>
          <p:cNvSpPr>
            <a:spLocks noGrp="1"/>
          </p:cNvSpPr>
          <p:nvPr>
            <p:ph type="body" idx="1"/>
          </p:nvPr>
        </p:nvSpPr>
        <p:spPr>
          <a:prstGeom prst="parallelogram">
            <a:avLst>
              <a:gd name="adj" fmla="val 37388"/>
            </a:avLst>
          </a:prstGeom>
          <a:solidFill>
            <a:schemeClr val="dk2"/>
          </a:solid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3F3F3F"/>
              </a:buClr>
              <a:buSzPts val="100"/>
              <a:buNone/>
            </a:pPr>
            <a:r>
              <a:rPr lang="en" dirty="0"/>
              <a:t> </a:t>
            </a:r>
            <a:endParaRPr dirty="0"/>
          </a:p>
        </p:txBody>
      </p:sp>
      <p:sp>
        <p:nvSpPr>
          <p:cNvPr id="147" name="Google Shape;147;p25"/>
          <p:cNvSpPr>
            <a:spLocks noGrp="1"/>
          </p:cNvSpPr>
          <p:nvPr>
            <p:ph type="body" idx="2"/>
          </p:nvPr>
        </p:nvSpPr>
        <p:spPr>
          <a:prstGeom prst="parallelogram">
            <a:avLst>
              <a:gd name="adj" fmla="val 37388"/>
            </a:avLst>
          </a:prstGeom>
          <a:solidFill>
            <a:schemeClr val="accent2">
              <a:lumMod val="20000"/>
              <a:lumOff val="80000"/>
            </a:schemeClr>
          </a:solidFill>
          <a:ln>
            <a:noFill/>
          </a:ln>
        </p:spPr>
        <p:txBody>
          <a:bodyPr spcFirstLastPara="1" vert="horz" wrap="square" lIns="91425" tIns="45700" rIns="91425" bIns="45700" rtlCol="0" anchor="t" anchorCtr="0">
            <a:noAutofit/>
          </a:bodyPr>
          <a:lstStyle/>
          <a:p>
            <a:pPr marL="0" indent="0">
              <a:spcBef>
                <a:spcPts val="0"/>
              </a:spcBef>
            </a:pPr>
            <a:r>
              <a:rPr lang="en" dirty="0"/>
              <a:t> </a:t>
            </a:r>
            <a:endParaRPr dirty="0"/>
          </a:p>
        </p:txBody>
      </p:sp>
      <p:sp>
        <p:nvSpPr>
          <p:cNvPr id="148" name="Google Shape;148;p25"/>
          <p:cNvSpPr txBox="1">
            <a:spLocks noGrp="1"/>
          </p:cNvSpPr>
          <p:nvPr>
            <p:ph type="body" idx="3"/>
          </p:nvPr>
        </p:nvSpPr>
        <p:spPr>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900"/>
              <a:buNone/>
            </a:pPr>
            <a:r>
              <a:rPr lang="en" dirty="0"/>
              <a:t>Smitha Chundakkad</a:t>
            </a:r>
            <a:endParaRPr dirty="0">
              <a:latin typeface="Source Sans Pro"/>
              <a:ea typeface="Source Sans Pro"/>
              <a:cs typeface="Source Sans Pro"/>
              <a:sym typeface="Source Sans Pro"/>
            </a:endParaRPr>
          </a:p>
        </p:txBody>
      </p:sp>
      <p:sp>
        <p:nvSpPr>
          <p:cNvPr id="149" name="Google Shape;149;p25"/>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1100"/>
              <a:buFont typeface="Arial"/>
              <a:buNone/>
            </a:pPr>
            <a:r>
              <a:rPr lang="en" dirty="0"/>
              <a:t>Task 1 - Data sourcing and extraction</a:t>
            </a:r>
            <a:endParaRPr dirty="0"/>
          </a:p>
        </p:txBody>
      </p:sp>
      <p:pic>
        <p:nvPicPr>
          <p:cNvPr id="8" name="Picture 7">
            <a:extLst>
              <a:ext uri="{FF2B5EF4-FFF2-40B4-BE49-F238E27FC236}">
                <a16:creationId xmlns:a16="http://schemas.microsoft.com/office/drawing/2014/main" id="{3C04E8B0-C42F-56F1-B546-B7115FCF3F45}"/>
              </a:ext>
            </a:extLst>
          </p:cNvPr>
          <p:cNvPicPr>
            <a:picLocks noChangeAspect="1"/>
          </p:cNvPicPr>
          <p:nvPr/>
        </p:nvPicPr>
        <p:blipFill>
          <a:blip r:embed="rId3"/>
          <a:stretch>
            <a:fillRect/>
          </a:stretch>
        </p:blipFill>
        <p:spPr>
          <a:xfrm>
            <a:off x="1796303" y="734895"/>
            <a:ext cx="5323878" cy="2530304"/>
          </a:xfrm>
          <a:prstGeom prst="rect">
            <a:avLst/>
          </a:prstGeom>
          <a:ln>
            <a:solidFill>
              <a:schemeClr val="accent2">
                <a:lumMod val="75000"/>
              </a:schemeClr>
            </a:solidFill>
          </a:ln>
        </p:spPr>
      </p:pic>
      <p:sp>
        <p:nvSpPr>
          <p:cNvPr id="10" name="Arrow: Left 9">
            <a:extLst>
              <a:ext uri="{FF2B5EF4-FFF2-40B4-BE49-F238E27FC236}">
                <a16:creationId xmlns:a16="http://schemas.microsoft.com/office/drawing/2014/main" id="{3DCAE9A2-6C95-780D-A303-C2848F9C84C2}"/>
              </a:ext>
            </a:extLst>
          </p:cNvPr>
          <p:cNvSpPr/>
          <p:nvPr/>
        </p:nvSpPr>
        <p:spPr>
          <a:xfrm rot="19809167">
            <a:off x="6932642" y="849492"/>
            <a:ext cx="1155757" cy="399461"/>
          </a:xfrm>
          <a:prstGeom prst="lef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GB" sz="1200" dirty="0">
                <a:latin typeface="+mj-lt"/>
              </a:rPr>
              <a:t>Clean Data</a:t>
            </a:r>
          </a:p>
        </p:txBody>
      </p:sp>
      <p:pic>
        <p:nvPicPr>
          <p:cNvPr id="5" name="Picture 4">
            <a:extLst>
              <a:ext uri="{FF2B5EF4-FFF2-40B4-BE49-F238E27FC236}">
                <a16:creationId xmlns:a16="http://schemas.microsoft.com/office/drawing/2014/main" id="{FC8E4DF0-3829-0370-4996-F30BF18B3187}"/>
              </a:ext>
            </a:extLst>
          </p:cNvPr>
          <p:cNvPicPr>
            <a:picLocks noChangeAspect="1"/>
          </p:cNvPicPr>
          <p:nvPr/>
        </p:nvPicPr>
        <p:blipFill>
          <a:blip r:embed="rId4"/>
          <a:stretch>
            <a:fillRect/>
          </a:stretch>
        </p:blipFill>
        <p:spPr>
          <a:xfrm>
            <a:off x="159985" y="1382669"/>
            <a:ext cx="1520100" cy="1647061"/>
          </a:xfrm>
          <a:prstGeom prst="rect">
            <a:avLst/>
          </a:prstGeom>
          <a:ln>
            <a:solidFill>
              <a:srgbClr val="00B050"/>
            </a:solidFill>
          </a:ln>
        </p:spPr>
      </p:pic>
      <p:sp>
        <p:nvSpPr>
          <p:cNvPr id="6" name="Callout: Up Arrow 5">
            <a:extLst>
              <a:ext uri="{FF2B5EF4-FFF2-40B4-BE49-F238E27FC236}">
                <a16:creationId xmlns:a16="http://schemas.microsoft.com/office/drawing/2014/main" id="{D7B98D12-F4CF-710A-09D4-E7BC0226C7A7}"/>
              </a:ext>
            </a:extLst>
          </p:cNvPr>
          <p:cNvSpPr/>
          <p:nvPr/>
        </p:nvSpPr>
        <p:spPr>
          <a:xfrm>
            <a:off x="306807" y="3065706"/>
            <a:ext cx="1226457" cy="1772034"/>
          </a:xfrm>
          <a:prstGeom prst="upArrowCallout">
            <a:avLst/>
          </a:prstGeom>
        </p:spPr>
        <p:style>
          <a:lnRef idx="2">
            <a:schemeClr val="accent1"/>
          </a:lnRef>
          <a:fillRef idx="1">
            <a:schemeClr val="lt1"/>
          </a:fillRef>
          <a:effectRef idx="0">
            <a:schemeClr val="accent1"/>
          </a:effectRef>
          <a:fontRef idx="minor">
            <a:schemeClr val="dk1"/>
          </a:fontRef>
        </p:style>
        <p:txBody>
          <a:bodyPr rtlCol="0" anchor="ctr"/>
          <a:lstStyle/>
          <a:p>
            <a:r>
              <a:rPr lang="en-GB" sz="1100" dirty="0">
                <a:latin typeface="+mj-lt"/>
              </a:rPr>
              <a:t>I corrected the date format from Whole number to Date  in Power Query.</a:t>
            </a:r>
          </a:p>
        </p:txBody>
      </p:sp>
      <p:pic>
        <p:nvPicPr>
          <p:cNvPr id="11" name="Picture 10">
            <a:extLst>
              <a:ext uri="{FF2B5EF4-FFF2-40B4-BE49-F238E27FC236}">
                <a16:creationId xmlns:a16="http://schemas.microsoft.com/office/drawing/2014/main" id="{9CEB36ED-90EA-78BD-AD23-3229B4C9CF61}"/>
              </a:ext>
            </a:extLst>
          </p:cNvPr>
          <p:cNvPicPr>
            <a:picLocks noChangeAspect="1"/>
          </p:cNvPicPr>
          <p:nvPr/>
        </p:nvPicPr>
        <p:blipFill>
          <a:blip r:embed="rId5"/>
          <a:stretch>
            <a:fillRect/>
          </a:stretch>
        </p:blipFill>
        <p:spPr>
          <a:xfrm>
            <a:off x="3921077" y="3369119"/>
            <a:ext cx="3257213" cy="1589830"/>
          </a:xfrm>
          <a:prstGeom prst="rect">
            <a:avLst/>
          </a:prstGeom>
          <a:ln>
            <a:solidFill>
              <a:srgbClr val="00B050"/>
            </a:solidFill>
          </a:ln>
        </p:spPr>
      </p:pic>
      <p:sp>
        <p:nvSpPr>
          <p:cNvPr id="12" name="Callout: Right Arrow 11">
            <a:extLst>
              <a:ext uri="{FF2B5EF4-FFF2-40B4-BE49-F238E27FC236}">
                <a16:creationId xmlns:a16="http://schemas.microsoft.com/office/drawing/2014/main" id="{6FFC7E35-0BD3-1181-1597-ACEECBCA6B0F}"/>
              </a:ext>
            </a:extLst>
          </p:cNvPr>
          <p:cNvSpPr/>
          <p:nvPr/>
        </p:nvSpPr>
        <p:spPr>
          <a:xfrm>
            <a:off x="1743555" y="3737010"/>
            <a:ext cx="2405730" cy="1109007"/>
          </a:xfrm>
          <a:prstGeom prst="rightArrowCallout">
            <a:avLst/>
          </a:prstGeom>
        </p:spPr>
        <p:style>
          <a:lnRef idx="2">
            <a:schemeClr val="accent1"/>
          </a:lnRef>
          <a:fillRef idx="1">
            <a:schemeClr val="lt1"/>
          </a:fillRef>
          <a:effectRef idx="0">
            <a:schemeClr val="accent1"/>
          </a:effectRef>
          <a:fontRef idx="minor">
            <a:schemeClr val="dk1"/>
          </a:fontRef>
        </p:style>
        <p:txBody>
          <a:bodyPr rtlCol="0" anchor="ctr"/>
          <a:lstStyle/>
          <a:p>
            <a:r>
              <a:rPr lang="en-GB" sz="1200" dirty="0">
                <a:latin typeface="+mj-lt"/>
              </a:rPr>
              <a:t>I used the Number formatting tools to convert the currency to Millions.</a:t>
            </a:r>
          </a:p>
        </p:txBody>
      </p:sp>
      <p:pic>
        <p:nvPicPr>
          <p:cNvPr id="14" name="Picture 13">
            <a:extLst>
              <a:ext uri="{FF2B5EF4-FFF2-40B4-BE49-F238E27FC236}">
                <a16:creationId xmlns:a16="http://schemas.microsoft.com/office/drawing/2014/main" id="{1EF85E39-915B-82CC-50CB-F459EB69AA41}"/>
              </a:ext>
            </a:extLst>
          </p:cNvPr>
          <p:cNvPicPr>
            <a:picLocks noChangeAspect="1"/>
          </p:cNvPicPr>
          <p:nvPr/>
        </p:nvPicPr>
        <p:blipFill>
          <a:blip r:embed="rId6"/>
          <a:stretch>
            <a:fillRect/>
          </a:stretch>
        </p:blipFill>
        <p:spPr>
          <a:xfrm>
            <a:off x="7236399" y="1696652"/>
            <a:ext cx="1747616" cy="1759013"/>
          </a:xfrm>
          <a:prstGeom prst="rect">
            <a:avLst/>
          </a:prstGeom>
          <a:ln>
            <a:solidFill>
              <a:srgbClr val="00B050"/>
            </a:solidFill>
          </a:ln>
        </p:spPr>
      </p:pic>
      <p:sp>
        <p:nvSpPr>
          <p:cNvPr id="17" name="Arrow: Curved Left 16">
            <a:extLst>
              <a:ext uri="{FF2B5EF4-FFF2-40B4-BE49-F238E27FC236}">
                <a16:creationId xmlns:a16="http://schemas.microsoft.com/office/drawing/2014/main" id="{76E6C281-1B95-E6E5-45D9-8270722CB228}"/>
              </a:ext>
            </a:extLst>
          </p:cNvPr>
          <p:cNvSpPr/>
          <p:nvPr/>
        </p:nvSpPr>
        <p:spPr>
          <a:xfrm rot="3207584">
            <a:off x="7039069" y="3342616"/>
            <a:ext cx="731520" cy="1216152"/>
          </a:xfrm>
          <a:prstGeom prst="curvedLef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GB">
              <a:solidFill>
                <a:schemeClr val="tx1"/>
              </a:solidFill>
            </a:endParaRPr>
          </a:p>
        </p:txBody>
      </p:sp>
    </p:spTree>
    <p:extLst>
      <p:ext uri="{BB962C8B-B14F-4D97-AF65-F5344CB8AC3E}">
        <p14:creationId xmlns:p14="http://schemas.microsoft.com/office/powerpoint/2010/main" val="9070732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25"/>
          <p:cNvSpPr>
            <a:spLocks noGrp="1"/>
          </p:cNvSpPr>
          <p:nvPr>
            <p:ph type="body" idx="1"/>
          </p:nvPr>
        </p:nvSpPr>
        <p:spPr>
          <a:prstGeom prst="parallelogram">
            <a:avLst>
              <a:gd name="adj" fmla="val 37388"/>
            </a:avLst>
          </a:prstGeom>
          <a:solidFill>
            <a:schemeClr val="dk2"/>
          </a:solid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3F3F3F"/>
              </a:buClr>
              <a:buSzPts val="100"/>
              <a:buNone/>
            </a:pPr>
            <a:r>
              <a:rPr lang="en" dirty="0"/>
              <a:t> </a:t>
            </a:r>
            <a:endParaRPr dirty="0"/>
          </a:p>
        </p:txBody>
      </p:sp>
      <p:sp>
        <p:nvSpPr>
          <p:cNvPr id="147" name="Google Shape;147;p25"/>
          <p:cNvSpPr>
            <a:spLocks noGrp="1"/>
          </p:cNvSpPr>
          <p:nvPr>
            <p:ph type="body" idx="2"/>
          </p:nvPr>
        </p:nvSpPr>
        <p:spPr>
          <a:prstGeom prst="parallelogram">
            <a:avLst>
              <a:gd name="adj" fmla="val 37388"/>
            </a:avLst>
          </a:prstGeom>
          <a:solidFill>
            <a:schemeClr val="accent2">
              <a:lumMod val="20000"/>
              <a:lumOff val="80000"/>
            </a:schemeClr>
          </a:solidFill>
          <a:ln>
            <a:noFill/>
          </a:ln>
        </p:spPr>
        <p:txBody>
          <a:bodyPr spcFirstLastPara="1" vert="horz" wrap="square" lIns="91425" tIns="45700" rIns="91425" bIns="45700" rtlCol="0" anchor="t" anchorCtr="0">
            <a:noAutofit/>
          </a:bodyPr>
          <a:lstStyle/>
          <a:p>
            <a:pPr marL="0" indent="0">
              <a:spcBef>
                <a:spcPts val="0"/>
              </a:spcBef>
            </a:pPr>
            <a:r>
              <a:rPr lang="en" dirty="0"/>
              <a:t> </a:t>
            </a:r>
            <a:endParaRPr dirty="0"/>
          </a:p>
        </p:txBody>
      </p:sp>
      <p:sp>
        <p:nvSpPr>
          <p:cNvPr id="148" name="Google Shape;148;p25"/>
          <p:cNvSpPr txBox="1">
            <a:spLocks noGrp="1"/>
          </p:cNvSpPr>
          <p:nvPr>
            <p:ph type="body" idx="3"/>
          </p:nvPr>
        </p:nvSpPr>
        <p:spPr>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900"/>
              <a:buNone/>
            </a:pPr>
            <a:r>
              <a:rPr lang="en" dirty="0"/>
              <a:t>Smitha Chundakkad</a:t>
            </a:r>
            <a:endParaRPr dirty="0">
              <a:latin typeface="Source Sans Pro"/>
              <a:ea typeface="Source Sans Pro"/>
              <a:cs typeface="Source Sans Pro"/>
              <a:sym typeface="Source Sans Pro"/>
            </a:endParaRPr>
          </a:p>
        </p:txBody>
      </p:sp>
      <p:sp>
        <p:nvSpPr>
          <p:cNvPr id="149" name="Google Shape;149;p25"/>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1100"/>
              <a:buFont typeface="Arial"/>
              <a:buNone/>
            </a:pPr>
            <a:r>
              <a:rPr lang="en" dirty="0"/>
              <a:t>Task 1 - </a:t>
            </a:r>
            <a:r>
              <a:rPr lang="en" dirty="0">
                <a:solidFill>
                  <a:schemeClr val="bg1"/>
                </a:solidFill>
              </a:rPr>
              <a:t>Data sourcing and extraction</a:t>
            </a:r>
            <a:endParaRPr dirty="0">
              <a:solidFill>
                <a:schemeClr val="bg1"/>
              </a:solidFill>
            </a:endParaRPr>
          </a:p>
        </p:txBody>
      </p:sp>
      <p:sp>
        <p:nvSpPr>
          <p:cNvPr id="11" name="Rectangle: Rounded Corners 10">
            <a:extLst>
              <a:ext uri="{FF2B5EF4-FFF2-40B4-BE49-F238E27FC236}">
                <a16:creationId xmlns:a16="http://schemas.microsoft.com/office/drawing/2014/main" id="{996ADE57-FC9C-B557-6136-C6BA0E855B34}"/>
              </a:ext>
            </a:extLst>
          </p:cNvPr>
          <p:cNvSpPr/>
          <p:nvPr/>
        </p:nvSpPr>
        <p:spPr>
          <a:xfrm>
            <a:off x="1662827" y="4227665"/>
            <a:ext cx="6162511" cy="763128"/>
          </a:xfrm>
          <a:prstGeom prst="roundRect">
            <a:avLst/>
          </a:prstGeom>
          <a:ln>
            <a:solidFill>
              <a:schemeClr val="accent4"/>
            </a:solidFill>
          </a:ln>
        </p:spPr>
        <p:style>
          <a:lnRef idx="2">
            <a:schemeClr val="accent6"/>
          </a:lnRef>
          <a:fillRef idx="1">
            <a:schemeClr val="lt1"/>
          </a:fillRef>
          <a:effectRef idx="0">
            <a:schemeClr val="accent6"/>
          </a:effectRef>
          <a:fontRef idx="minor">
            <a:schemeClr val="dk1"/>
          </a:fontRef>
        </p:style>
        <p:txBody>
          <a:bodyPr rtlCol="0" anchor="ctr"/>
          <a:lstStyle/>
          <a:p>
            <a:r>
              <a:rPr lang="en-GB" sz="1400" dirty="0">
                <a:latin typeface="+mj-lt"/>
              </a:rPr>
              <a:t>I did a simple analysis using the first dataset.</a:t>
            </a:r>
          </a:p>
          <a:p>
            <a:r>
              <a:rPr lang="en-GB" sz="1400" dirty="0">
                <a:latin typeface="+mj-lt"/>
              </a:rPr>
              <a:t>The chart shows the extend of profit the top grossing movies earned in relation to the expenses incurred during its production.</a:t>
            </a:r>
          </a:p>
        </p:txBody>
      </p:sp>
      <p:pic>
        <p:nvPicPr>
          <p:cNvPr id="4" name="Picture 3">
            <a:extLst>
              <a:ext uri="{FF2B5EF4-FFF2-40B4-BE49-F238E27FC236}">
                <a16:creationId xmlns:a16="http://schemas.microsoft.com/office/drawing/2014/main" id="{BB842200-5167-8560-07F2-E9D41AE842F5}"/>
              </a:ext>
            </a:extLst>
          </p:cNvPr>
          <p:cNvPicPr>
            <a:picLocks noChangeAspect="1"/>
          </p:cNvPicPr>
          <p:nvPr/>
        </p:nvPicPr>
        <p:blipFill>
          <a:blip r:embed="rId3"/>
          <a:stretch>
            <a:fillRect/>
          </a:stretch>
        </p:blipFill>
        <p:spPr>
          <a:xfrm>
            <a:off x="830533" y="1415772"/>
            <a:ext cx="7482933" cy="2709609"/>
          </a:xfrm>
          <a:prstGeom prst="rect">
            <a:avLst/>
          </a:prstGeom>
          <a:ln w="12700">
            <a:solidFill>
              <a:schemeClr val="accent4"/>
            </a:solidFill>
          </a:ln>
        </p:spPr>
      </p:pic>
    </p:spTree>
    <p:extLst>
      <p:ext uri="{BB962C8B-B14F-4D97-AF65-F5344CB8AC3E}">
        <p14:creationId xmlns:p14="http://schemas.microsoft.com/office/powerpoint/2010/main" val="36395733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25"/>
          <p:cNvSpPr>
            <a:spLocks noGrp="1"/>
          </p:cNvSpPr>
          <p:nvPr>
            <p:ph type="body" idx="1"/>
          </p:nvPr>
        </p:nvSpPr>
        <p:spPr>
          <a:xfrm>
            <a:off x="-332295" y="305760"/>
            <a:ext cx="7317900" cy="494400"/>
          </a:xfrm>
          <a:prstGeom prst="parallelogram">
            <a:avLst>
              <a:gd name="adj" fmla="val 37388"/>
            </a:avLst>
          </a:prstGeom>
          <a:solidFill>
            <a:schemeClr val="dk2"/>
          </a:solid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3F3F3F"/>
              </a:buClr>
              <a:buSzPts val="100"/>
              <a:buNone/>
            </a:pPr>
            <a:r>
              <a:rPr lang="en" dirty="0"/>
              <a:t> </a:t>
            </a:r>
            <a:endParaRPr dirty="0"/>
          </a:p>
        </p:txBody>
      </p:sp>
      <p:sp>
        <p:nvSpPr>
          <p:cNvPr id="147" name="Google Shape;147;p25"/>
          <p:cNvSpPr>
            <a:spLocks noGrp="1"/>
          </p:cNvSpPr>
          <p:nvPr>
            <p:ph type="body" idx="2"/>
          </p:nvPr>
        </p:nvSpPr>
        <p:spPr>
          <a:prstGeom prst="parallelogram">
            <a:avLst>
              <a:gd name="adj" fmla="val 37388"/>
            </a:avLst>
          </a:prstGeom>
          <a:solidFill>
            <a:schemeClr val="accent2">
              <a:lumMod val="20000"/>
              <a:lumOff val="80000"/>
            </a:schemeClr>
          </a:solidFill>
          <a:ln>
            <a:noFill/>
          </a:ln>
        </p:spPr>
        <p:txBody>
          <a:bodyPr spcFirstLastPara="1" vert="horz" wrap="square" lIns="91425" tIns="45700" rIns="91425" bIns="45700" rtlCol="0" anchor="t" anchorCtr="0">
            <a:noAutofit/>
          </a:bodyPr>
          <a:lstStyle/>
          <a:p>
            <a:pPr marL="0" indent="0">
              <a:spcBef>
                <a:spcPts val="0"/>
              </a:spcBef>
            </a:pPr>
            <a:r>
              <a:rPr lang="en" dirty="0"/>
              <a:t> </a:t>
            </a:r>
            <a:endParaRPr dirty="0"/>
          </a:p>
        </p:txBody>
      </p:sp>
      <p:sp>
        <p:nvSpPr>
          <p:cNvPr id="148" name="Google Shape;148;p25"/>
          <p:cNvSpPr txBox="1">
            <a:spLocks noGrp="1"/>
          </p:cNvSpPr>
          <p:nvPr>
            <p:ph type="body" idx="3"/>
          </p:nvPr>
        </p:nvSpPr>
        <p:spPr>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900"/>
              <a:buNone/>
            </a:pPr>
            <a:r>
              <a:rPr lang="en" dirty="0"/>
              <a:t>Smitha Chundakkad</a:t>
            </a:r>
            <a:endParaRPr dirty="0">
              <a:latin typeface="Source Sans Pro"/>
              <a:ea typeface="Source Sans Pro"/>
              <a:cs typeface="Source Sans Pro"/>
              <a:sym typeface="Source Sans Pro"/>
            </a:endParaRPr>
          </a:p>
        </p:txBody>
      </p:sp>
      <p:sp>
        <p:nvSpPr>
          <p:cNvPr id="149" name="Google Shape;149;p25"/>
          <p:cNvSpPr txBox="1">
            <a:spLocks noGrp="1"/>
          </p:cNvSpPr>
          <p:nvPr>
            <p:ph type="title"/>
          </p:nvPr>
        </p:nvSpPr>
        <p:spPr>
          <a:xfrm>
            <a:off x="0" y="415223"/>
            <a:ext cx="6348900" cy="3048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1100"/>
              <a:buFont typeface="Arial"/>
              <a:buNone/>
            </a:pPr>
            <a:r>
              <a:rPr lang="en" dirty="0"/>
              <a:t>Task 1 - Data combining</a:t>
            </a:r>
            <a:endParaRPr dirty="0"/>
          </a:p>
        </p:txBody>
      </p:sp>
      <p:pic>
        <p:nvPicPr>
          <p:cNvPr id="8" name="Picture 7">
            <a:extLst>
              <a:ext uri="{FF2B5EF4-FFF2-40B4-BE49-F238E27FC236}">
                <a16:creationId xmlns:a16="http://schemas.microsoft.com/office/drawing/2014/main" id="{B1BA3075-D683-6835-43CE-F388F81ED531}"/>
              </a:ext>
            </a:extLst>
          </p:cNvPr>
          <p:cNvPicPr>
            <a:picLocks noChangeAspect="1"/>
          </p:cNvPicPr>
          <p:nvPr/>
        </p:nvPicPr>
        <p:blipFill>
          <a:blip r:embed="rId3"/>
          <a:stretch>
            <a:fillRect/>
          </a:stretch>
        </p:blipFill>
        <p:spPr>
          <a:xfrm>
            <a:off x="907197" y="2858493"/>
            <a:ext cx="7188820" cy="2216427"/>
          </a:xfrm>
          <a:prstGeom prst="rect">
            <a:avLst/>
          </a:prstGeom>
          <a:ln>
            <a:solidFill>
              <a:srgbClr val="7030A0"/>
            </a:solidFill>
          </a:ln>
        </p:spPr>
      </p:pic>
      <p:sp>
        <p:nvSpPr>
          <p:cNvPr id="10" name="Rectangle: Rounded Corners 9">
            <a:extLst>
              <a:ext uri="{FF2B5EF4-FFF2-40B4-BE49-F238E27FC236}">
                <a16:creationId xmlns:a16="http://schemas.microsoft.com/office/drawing/2014/main" id="{6B5230E7-2793-A8EF-79B3-5DBA210C5A03}"/>
              </a:ext>
            </a:extLst>
          </p:cNvPr>
          <p:cNvSpPr/>
          <p:nvPr/>
        </p:nvSpPr>
        <p:spPr>
          <a:xfrm>
            <a:off x="420028" y="821204"/>
            <a:ext cx="5690842" cy="1066695"/>
          </a:xfrm>
          <a:prstGeom prst="roundRect">
            <a:avLst/>
          </a:prstGeom>
          <a:ln>
            <a:solidFill>
              <a:srgbClr val="7030A0"/>
            </a:solidFill>
          </a:ln>
        </p:spPr>
        <p:style>
          <a:lnRef idx="2">
            <a:schemeClr val="accent6"/>
          </a:lnRef>
          <a:fillRef idx="1">
            <a:schemeClr val="lt1"/>
          </a:fillRef>
          <a:effectRef idx="0">
            <a:schemeClr val="accent6"/>
          </a:effectRef>
          <a:fontRef idx="minor">
            <a:schemeClr val="dk1"/>
          </a:fontRef>
        </p:style>
        <p:txBody>
          <a:bodyPr rtlCol="0" anchor="ctr"/>
          <a:lstStyle/>
          <a:p>
            <a:pPr marL="171450" indent="-171450">
              <a:buFont typeface="Arial" panose="020B0604020202020204" pitchFamily="34" charset="0"/>
              <a:buChar char="•"/>
            </a:pPr>
            <a:r>
              <a:rPr lang="en-GB" sz="1100" dirty="0">
                <a:latin typeface="+mj-lt"/>
              </a:rPr>
              <a:t>Next, to find out which genres made the most profit, I had to combine both datasets. </a:t>
            </a:r>
          </a:p>
          <a:p>
            <a:pPr marL="171450" indent="-171450">
              <a:buFont typeface="Arial" panose="020B0604020202020204" pitchFamily="34" charset="0"/>
              <a:buChar char="•"/>
            </a:pPr>
            <a:r>
              <a:rPr lang="en-GB" sz="1100" dirty="0">
                <a:latin typeface="+mj-lt"/>
              </a:rPr>
              <a:t>I used XLOOKUP to find the corresponding genres from the dataset from IMDb.</a:t>
            </a:r>
          </a:p>
          <a:p>
            <a:pPr marL="171450" indent="-171450">
              <a:buFont typeface="Arial" panose="020B0604020202020204" pitchFamily="34" charset="0"/>
              <a:buChar char="•"/>
            </a:pPr>
            <a:r>
              <a:rPr lang="en-GB" sz="1100" dirty="0">
                <a:latin typeface="+mj-lt"/>
              </a:rPr>
              <a:t>Then I used a pivot table to summarise the data before plotting in a bar chart. </a:t>
            </a:r>
          </a:p>
        </p:txBody>
      </p:sp>
      <p:pic>
        <p:nvPicPr>
          <p:cNvPr id="3" name="Picture 2">
            <a:extLst>
              <a:ext uri="{FF2B5EF4-FFF2-40B4-BE49-F238E27FC236}">
                <a16:creationId xmlns:a16="http://schemas.microsoft.com/office/drawing/2014/main" id="{E7B236B9-F67F-6164-F2D9-A30D5D461189}"/>
              </a:ext>
            </a:extLst>
          </p:cNvPr>
          <p:cNvPicPr>
            <a:picLocks noChangeAspect="1"/>
          </p:cNvPicPr>
          <p:nvPr/>
        </p:nvPicPr>
        <p:blipFill>
          <a:blip r:embed="rId4"/>
          <a:stretch>
            <a:fillRect/>
          </a:stretch>
        </p:blipFill>
        <p:spPr>
          <a:xfrm>
            <a:off x="6232789" y="1071170"/>
            <a:ext cx="2795240" cy="1671380"/>
          </a:xfrm>
          <a:prstGeom prst="rect">
            <a:avLst/>
          </a:prstGeom>
          <a:solidFill>
            <a:schemeClr val="bg1"/>
          </a:solidFill>
          <a:ln>
            <a:solidFill>
              <a:srgbClr val="7030A0"/>
            </a:solidFill>
          </a:ln>
        </p:spPr>
      </p:pic>
      <p:cxnSp>
        <p:nvCxnSpPr>
          <p:cNvPr id="6" name="Straight Arrow Connector 5">
            <a:extLst>
              <a:ext uri="{FF2B5EF4-FFF2-40B4-BE49-F238E27FC236}">
                <a16:creationId xmlns:a16="http://schemas.microsoft.com/office/drawing/2014/main" id="{0B2FEB72-3587-A991-9510-B0F8CE766182}"/>
              </a:ext>
            </a:extLst>
          </p:cNvPr>
          <p:cNvCxnSpPr>
            <a:cxnSpLocks/>
            <a:endCxn id="3" idx="1"/>
          </p:cNvCxnSpPr>
          <p:nvPr/>
        </p:nvCxnSpPr>
        <p:spPr>
          <a:xfrm>
            <a:off x="5597912" y="1630680"/>
            <a:ext cx="634877" cy="276180"/>
          </a:xfrm>
          <a:prstGeom prst="straightConnector1">
            <a:avLst/>
          </a:prstGeom>
          <a:ln>
            <a:solidFill>
              <a:srgbClr val="7030A0"/>
            </a:solidFill>
            <a:tailEnd type="triangle"/>
          </a:ln>
        </p:spPr>
        <p:style>
          <a:lnRef idx="2">
            <a:schemeClr val="accent1"/>
          </a:lnRef>
          <a:fillRef idx="0">
            <a:schemeClr val="accent1"/>
          </a:fillRef>
          <a:effectRef idx="1">
            <a:schemeClr val="accent1"/>
          </a:effectRef>
          <a:fontRef idx="minor">
            <a:schemeClr val="tx1"/>
          </a:fontRef>
        </p:style>
      </p:cxnSp>
      <p:pic>
        <p:nvPicPr>
          <p:cNvPr id="18" name="Picture 17">
            <a:extLst>
              <a:ext uri="{FF2B5EF4-FFF2-40B4-BE49-F238E27FC236}">
                <a16:creationId xmlns:a16="http://schemas.microsoft.com/office/drawing/2014/main" id="{3F058A24-4265-6201-396D-90377A509E12}"/>
              </a:ext>
            </a:extLst>
          </p:cNvPr>
          <p:cNvPicPr>
            <a:picLocks noChangeAspect="1"/>
          </p:cNvPicPr>
          <p:nvPr/>
        </p:nvPicPr>
        <p:blipFill>
          <a:blip r:embed="rId5"/>
          <a:stretch>
            <a:fillRect/>
          </a:stretch>
        </p:blipFill>
        <p:spPr>
          <a:xfrm>
            <a:off x="446047" y="2041401"/>
            <a:ext cx="5151865" cy="724727"/>
          </a:xfrm>
          <a:prstGeom prst="rect">
            <a:avLst/>
          </a:prstGeom>
          <a:ln>
            <a:solidFill>
              <a:srgbClr val="7030A0"/>
            </a:solidFill>
          </a:ln>
        </p:spPr>
      </p:pic>
      <p:sp>
        <p:nvSpPr>
          <p:cNvPr id="32" name="Arrow: Curved Right 31">
            <a:extLst>
              <a:ext uri="{FF2B5EF4-FFF2-40B4-BE49-F238E27FC236}">
                <a16:creationId xmlns:a16="http://schemas.microsoft.com/office/drawing/2014/main" id="{BCB2C42C-78D6-66AC-4DEE-FB9B00648D4C}"/>
              </a:ext>
            </a:extLst>
          </p:cNvPr>
          <p:cNvSpPr/>
          <p:nvPr/>
        </p:nvSpPr>
        <p:spPr>
          <a:xfrm>
            <a:off x="118946" y="1316228"/>
            <a:ext cx="436212" cy="1190471"/>
          </a:xfrm>
          <a:prstGeom prst="curvedRightArrow">
            <a:avLst/>
          </a:prstGeom>
          <a:ln>
            <a:solidFill>
              <a:schemeClr val="accent4"/>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dirty="0">
              <a:solidFill>
                <a:schemeClr val="tx1"/>
              </a:solidFill>
            </a:endParaRPr>
          </a:p>
        </p:txBody>
      </p:sp>
    </p:spTree>
    <p:extLst>
      <p:ext uri="{BB962C8B-B14F-4D97-AF65-F5344CB8AC3E}">
        <p14:creationId xmlns:p14="http://schemas.microsoft.com/office/powerpoint/2010/main" val="40737498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25"/>
          <p:cNvSpPr>
            <a:spLocks noGrp="1"/>
          </p:cNvSpPr>
          <p:nvPr>
            <p:ph type="body" idx="1"/>
          </p:nvPr>
        </p:nvSpPr>
        <p:spPr>
          <a:xfrm>
            <a:off x="-428939" y="346906"/>
            <a:ext cx="7317900" cy="494400"/>
          </a:xfrm>
          <a:prstGeom prst="parallelogram">
            <a:avLst>
              <a:gd name="adj" fmla="val 37388"/>
            </a:avLst>
          </a:prstGeom>
          <a:solidFill>
            <a:schemeClr val="dk2"/>
          </a:solid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3F3F3F"/>
              </a:buClr>
              <a:buSzPts val="100"/>
              <a:buNone/>
            </a:pPr>
            <a:r>
              <a:rPr lang="en" dirty="0"/>
              <a:t> </a:t>
            </a:r>
            <a:endParaRPr dirty="0"/>
          </a:p>
        </p:txBody>
      </p:sp>
      <p:sp>
        <p:nvSpPr>
          <p:cNvPr id="147" name="Google Shape;147;p25"/>
          <p:cNvSpPr>
            <a:spLocks noGrp="1"/>
          </p:cNvSpPr>
          <p:nvPr>
            <p:ph type="body" idx="2"/>
          </p:nvPr>
        </p:nvSpPr>
        <p:spPr>
          <a:xfrm>
            <a:off x="-208810" y="10568"/>
            <a:ext cx="2098200" cy="317700"/>
          </a:xfrm>
          <a:prstGeom prst="parallelogram">
            <a:avLst>
              <a:gd name="adj" fmla="val 37388"/>
            </a:avLst>
          </a:prstGeom>
          <a:solidFill>
            <a:schemeClr val="accent2">
              <a:lumMod val="20000"/>
              <a:lumOff val="80000"/>
            </a:schemeClr>
          </a:solidFill>
          <a:ln>
            <a:noFill/>
          </a:ln>
        </p:spPr>
        <p:txBody>
          <a:bodyPr spcFirstLastPara="1" vert="horz" wrap="square" lIns="91425" tIns="45700" rIns="91425" bIns="45700" rtlCol="0" anchor="t" anchorCtr="0">
            <a:noAutofit/>
          </a:bodyPr>
          <a:lstStyle/>
          <a:p>
            <a:pPr marL="0" indent="0">
              <a:spcBef>
                <a:spcPts val="0"/>
              </a:spcBef>
            </a:pPr>
            <a:r>
              <a:rPr lang="en" dirty="0"/>
              <a:t> </a:t>
            </a:r>
            <a:endParaRPr dirty="0"/>
          </a:p>
        </p:txBody>
      </p:sp>
      <p:sp>
        <p:nvSpPr>
          <p:cNvPr id="148" name="Google Shape;148;p25"/>
          <p:cNvSpPr txBox="1">
            <a:spLocks noGrp="1"/>
          </p:cNvSpPr>
          <p:nvPr>
            <p:ph type="body" idx="3"/>
          </p:nvPr>
        </p:nvSpPr>
        <p:spPr>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900"/>
              <a:buNone/>
            </a:pPr>
            <a:r>
              <a:rPr lang="en" dirty="0"/>
              <a:t>Smitha Chundakkad</a:t>
            </a:r>
            <a:endParaRPr dirty="0">
              <a:latin typeface="Source Sans Pro"/>
              <a:ea typeface="Source Sans Pro"/>
              <a:cs typeface="Source Sans Pro"/>
              <a:sym typeface="Source Sans Pro"/>
            </a:endParaRPr>
          </a:p>
        </p:txBody>
      </p:sp>
      <p:sp>
        <p:nvSpPr>
          <p:cNvPr id="149" name="Google Shape;149;p25"/>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1100"/>
              <a:buFont typeface="Arial"/>
              <a:buNone/>
            </a:pPr>
            <a:r>
              <a:rPr lang="en" dirty="0"/>
              <a:t>Task 1 - </a:t>
            </a:r>
            <a:r>
              <a:rPr lang="en" dirty="0">
                <a:solidFill>
                  <a:schemeClr val="bg1"/>
                </a:solidFill>
              </a:rPr>
              <a:t>Data combining</a:t>
            </a:r>
            <a:endParaRPr dirty="0">
              <a:solidFill>
                <a:schemeClr val="bg1"/>
              </a:solidFill>
            </a:endParaRPr>
          </a:p>
        </p:txBody>
      </p:sp>
      <p:sp>
        <p:nvSpPr>
          <p:cNvPr id="3" name="TextBox 2">
            <a:extLst>
              <a:ext uri="{FF2B5EF4-FFF2-40B4-BE49-F238E27FC236}">
                <a16:creationId xmlns:a16="http://schemas.microsoft.com/office/drawing/2014/main" id="{80BEF6CB-AE12-C5F1-A091-9365067A4C0B}"/>
              </a:ext>
            </a:extLst>
          </p:cNvPr>
          <p:cNvSpPr txBox="1"/>
          <p:nvPr/>
        </p:nvSpPr>
        <p:spPr>
          <a:xfrm>
            <a:off x="443344" y="1113990"/>
            <a:ext cx="7600401" cy="3629000"/>
          </a:xfrm>
          <a:prstGeom prst="rect">
            <a:avLst/>
          </a:prstGeom>
        </p:spPr>
        <p:style>
          <a:lnRef idx="2">
            <a:schemeClr val="accent6"/>
          </a:lnRef>
          <a:fillRef idx="1">
            <a:schemeClr val="lt1"/>
          </a:fillRef>
          <a:effectRef idx="0">
            <a:schemeClr val="accent6"/>
          </a:effectRef>
          <a:fontRef idx="minor">
            <a:schemeClr val="dk1"/>
          </a:fontRef>
        </p:style>
        <p:txBody>
          <a:bodyPr wrap="square" rtlCol="0" anchor="t" anchorCtr="0"/>
          <a:lstStyle>
            <a:defPPr>
              <a:defRPr lang="en-US"/>
            </a:defPPr>
            <a:lvl1pPr>
              <a:defRPr sz="1400">
                <a:solidFill>
                  <a:schemeClr val="dk1"/>
                </a:solidFill>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GB" sz="1600" b="1" dirty="0">
                <a:solidFill>
                  <a:schemeClr val="accent5">
                    <a:lumMod val="75000"/>
                  </a:schemeClr>
                </a:solidFill>
                <a:latin typeface="+mj-lt"/>
              </a:rPr>
              <a:t>Result</a:t>
            </a:r>
            <a:endParaRPr lang="en-GB" sz="1600" b="1" dirty="0"/>
          </a:p>
          <a:p>
            <a:r>
              <a:rPr lang="en-GB" dirty="0"/>
              <a:t>The analysis of the available data on the top 20 movies led to the following key findings:</a:t>
            </a:r>
          </a:p>
          <a:p>
            <a:pPr marL="285750" indent="-285750">
              <a:buFont typeface="Arial" panose="020B0604020202020204" pitchFamily="34" charset="0"/>
              <a:buChar char="•"/>
            </a:pPr>
            <a:r>
              <a:rPr lang="en-GB" dirty="0"/>
              <a:t>Movies in the Animation, Adventure and Comedy genre combination did better than any other genre combinations, probably because that genre attracts audience from all age groups.</a:t>
            </a:r>
          </a:p>
          <a:p>
            <a:pPr marL="285750" indent="-285750">
              <a:buFont typeface="Arial" panose="020B0604020202020204" pitchFamily="34" charset="0"/>
              <a:buChar char="•"/>
            </a:pPr>
            <a:r>
              <a:rPr lang="en-GB" dirty="0"/>
              <a:t>Overall, Adventure and Action movies were very popular. This could be because those kind of movies are better experienced in cinemas than at home.</a:t>
            </a:r>
          </a:p>
          <a:p>
            <a:endParaRPr lang="en-GB" sz="1600" dirty="0"/>
          </a:p>
          <a:p>
            <a:r>
              <a:rPr lang="en-GB" sz="1600" b="1" dirty="0">
                <a:solidFill>
                  <a:schemeClr val="accent6">
                    <a:lumMod val="75000"/>
                  </a:schemeClr>
                </a:solidFill>
                <a:latin typeface="+mj-lt"/>
              </a:rPr>
              <a:t>Conclusion</a:t>
            </a:r>
          </a:p>
          <a:p>
            <a:pPr marL="285750" indent="-285750">
              <a:buFont typeface="Arial" panose="020B0604020202020204" pitchFamily="34" charset="0"/>
              <a:buChar char="•"/>
            </a:pPr>
            <a:r>
              <a:rPr lang="en-GB" dirty="0"/>
              <a:t>The use of XLOOKUP helped me to combine multiple tables from different sources.</a:t>
            </a:r>
          </a:p>
          <a:p>
            <a:pPr marL="285750" indent="-285750">
              <a:buFont typeface="Arial" panose="020B0604020202020204" pitchFamily="34" charset="0"/>
              <a:buChar char="•"/>
            </a:pPr>
            <a:r>
              <a:rPr lang="en-GB" dirty="0"/>
              <a:t>Forming pivot tables were very handy in summarising and finding relationships between data.</a:t>
            </a:r>
          </a:p>
          <a:p>
            <a:pPr marL="285750" indent="-285750">
              <a:buFont typeface="Arial" panose="020B0604020202020204" pitchFamily="34" charset="0"/>
              <a:buChar char="•"/>
            </a:pPr>
            <a:r>
              <a:rPr lang="en-GB" dirty="0"/>
              <a:t>Pivot charts helped to make the visualisations easy so that we can see the patterns and trends within the data.</a:t>
            </a:r>
          </a:p>
          <a:p>
            <a:endParaRPr lang="en-GB" dirty="0"/>
          </a:p>
          <a:p>
            <a:endParaRPr lang="en-GB" dirty="0"/>
          </a:p>
          <a:p>
            <a:endParaRPr lang="en-GB" dirty="0"/>
          </a:p>
          <a:p>
            <a:endParaRPr lang="en-GB" dirty="0"/>
          </a:p>
          <a:p>
            <a:endParaRPr lang="en-GB" dirty="0"/>
          </a:p>
        </p:txBody>
      </p:sp>
    </p:spTree>
    <p:extLst>
      <p:ext uri="{BB962C8B-B14F-4D97-AF65-F5344CB8AC3E}">
        <p14:creationId xmlns:p14="http://schemas.microsoft.com/office/powerpoint/2010/main" val="37527172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Ion Boardroom</Template>
  <TotalTime>12186</TotalTime>
  <Words>2871</Words>
  <Application>Microsoft Office PowerPoint</Application>
  <PresentationFormat>On-screen Show (16:9)</PresentationFormat>
  <Paragraphs>341</Paragraphs>
  <Slides>32</Slides>
  <Notes>29</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32</vt:i4>
      </vt:variant>
    </vt:vector>
  </HeadingPairs>
  <TitlesOfParts>
    <vt:vector size="42" baseType="lpstr">
      <vt:lpstr>Arial</vt:lpstr>
      <vt:lpstr>Century Gothic</vt:lpstr>
      <vt:lpstr>Amasis MT Pro Black</vt:lpstr>
      <vt:lpstr>Agency FB</vt:lpstr>
      <vt:lpstr>Source Sans Pro SemiBold</vt:lpstr>
      <vt:lpstr>Source Sans Pro</vt:lpstr>
      <vt:lpstr>Bahnschrift SemiBold Condensed</vt:lpstr>
      <vt:lpstr>Avenir</vt:lpstr>
      <vt:lpstr>Wingdings 3</vt:lpstr>
      <vt:lpstr>Ion Boardroom</vt:lpstr>
      <vt:lpstr>PowerPoint Presentation</vt:lpstr>
      <vt:lpstr>Introduction</vt:lpstr>
      <vt:lpstr>How does data add value to organisations?</vt:lpstr>
      <vt:lpstr>Task 1 - Data sourcing and extraction</vt:lpstr>
      <vt:lpstr>Task 1 - Data sourcing and extraction</vt:lpstr>
      <vt:lpstr>Task 1 - Data sourcing and extraction</vt:lpstr>
      <vt:lpstr>Task 1 - Data sourcing and extraction</vt:lpstr>
      <vt:lpstr>Task 1 - Data combining</vt:lpstr>
      <vt:lpstr>Task 1 - Data combining</vt:lpstr>
      <vt:lpstr>Task 2 - Data Cleaning</vt:lpstr>
      <vt:lpstr>Task 2 - Data Cleaning</vt:lpstr>
      <vt:lpstr>Task 2 - Data Cleaning</vt:lpstr>
      <vt:lpstr>Task 3 - Data Manipulation</vt:lpstr>
      <vt:lpstr>Task 3 - Data manipulation</vt:lpstr>
      <vt:lpstr>Task 3 - Data manipulation</vt:lpstr>
      <vt:lpstr>Task 3 - Data manipulation</vt:lpstr>
      <vt:lpstr>Task 3 - Data manipulation</vt:lpstr>
      <vt:lpstr>Task 3 - Data manipulation</vt:lpstr>
      <vt:lpstr>Task 3 - Data manipulation</vt:lpstr>
      <vt:lpstr>Task 3 - Data manipulation</vt:lpstr>
      <vt:lpstr>Task 3 - Data manipulation</vt:lpstr>
      <vt:lpstr>Task 3 - Data manipulation</vt:lpstr>
      <vt:lpstr>Task 3 - Data manipulation</vt:lpstr>
      <vt:lpstr>PowerPoint Presentation</vt:lpstr>
      <vt:lpstr>Task 4 - Data visualisation with Power BI</vt:lpstr>
      <vt:lpstr>Task 4 - Data visualisation with Power BI</vt:lpstr>
      <vt:lpstr>Task 4 - Data visualisation with Power BI</vt:lpstr>
      <vt:lpstr>Task 4 - Data visualisation with Power BI</vt:lpstr>
      <vt:lpstr>Task 4 - Data visualisation- Power BI</vt:lpstr>
      <vt:lpstr>Task 4 - Data visualisation- Power BI</vt:lpstr>
      <vt:lpstr>Task 4 - Power BI Dashboard</vt:lpstr>
      <vt:lpstr>Outcome-What I learned in the Bootcamp</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Sanoop Kollarakath</dc:creator>
  <cp:lastModifiedBy>Sanoop Kollarakath</cp:lastModifiedBy>
  <cp:revision>29</cp:revision>
  <dcterms:modified xsi:type="dcterms:W3CDTF">2023-02-19T22:43:00Z</dcterms:modified>
</cp:coreProperties>
</file>